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0"/>
  </p:notesMasterIdLst>
  <p:sldIdLst>
    <p:sldId id="332" r:id="rId2"/>
    <p:sldId id="333" r:id="rId3"/>
    <p:sldId id="345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73" r:id="rId12"/>
    <p:sldId id="278" r:id="rId13"/>
    <p:sldId id="279" r:id="rId14"/>
    <p:sldId id="264" r:id="rId15"/>
    <p:sldId id="265" r:id="rId16"/>
    <p:sldId id="266" r:id="rId17"/>
    <p:sldId id="274" r:id="rId18"/>
    <p:sldId id="280" r:id="rId19"/>
    <p:sldId id="267" r:id="rId20"/>
    <p:sldId id="268" r:id="rId21"/>
    <p:sldId id="275" r:id="rId22"/>
    <p:sldId id="283" r:id="rId23"/>
    <p:sldId id="281" r:id="rId24"/>
    <p:sldId id="282" r:id="rId25"/>
    <p:sldId id="269" r:id="rId26"/>
    <p:sldId id="271" r:id="rId27"/>
    <p:sldId id="284" r:id="rId28"/>
    <p:sldId id="285" r:id="rId29"/>
    <p:sldId id="286" r:id="rId30"/>
    <p:sldId id="287" r:id="rId31"/>
    <p:sldId id="276" r:id="rId32"/>
    <p:sldId id="288" r:id="rId33"/>
    <p:sldId id="289" r:id="rId34"/>
    <p:sldId id="290" r:id="rId35"/>
    <p:sldId id="270" r:id="rId36"/>
    <p:sldId id="277" r:id="rId37"/>
    <p:sldId id="291" r:id="rId38"/>
    <p:sldId id="292" r:id="rId39"/>
    <p:sldId id="293" r:id="rId40"/>
    <p:sldId id="294" r:id="rId41"/>
    <p:sldId id="308" r:id="rId42"/>
    <p:sldId id="309" r:id="rId43"/>
    <p:sldId id="426" r:id="rId44"/>
    <p:sldId id="427" r:id="rId45"/>
    <p:sldId id="434" r:id="rId46"/>
    <p:sldId id="429" r:id="rId47"/>
    <p:sldId id="430" r:id="rId48"/>
    <p:sldId id="431" r:id="rId49"/>
    <p:sldId id="432" r:id="rId50"/>
    <p:sldId id="433" r:id="rId51"/>
    <p:sldId id="313" r:id="rId52"/>
    <p:sldId id="310" r:id="rId53"/>
    <p:sldId id="320" r:id="rId54"/>
    <p:sldId id="317" r:id="rId55"/>
    <p:sldId id="321" r:id="rId56"/>
    <p:sldId id="322" r:id="rId57"/>
    <p:sldId id="311" r:id="rId58"/>
    <p:sldId id="314" r:id="rId59"/>
    <p:sldId id="316" r:id="rId60"/>
    <p:sldId id="312" r:id="rId61"/>
    <p:sldId id="315" r:id="rId62"/>
    <p:sldId id="324" r:id="rId63"/>
    <p:sldId id="325" r:id="rId64"/>
    <p:sldId id="329" r:id="rId65"/>
    <p:sldId id="330" r:id="rId66"/>
    <p:sldId id="328" r:id="rId67"/>
    <p:sldId id="327" r:id="rId68"/>
    <p:sldId id="331" r:id="rId69"/>
    <p:sldId id="319" r:id="rId70"/>
    <p:sldId id="323" r:id="rId71"/>
    <p:sldId id="348" r:id="rId72"/>
    <p:sldId id="349" r:id="rId73"/>
    <p:sldId id="350" r:id="rId74"/>
    <p:sldId id="352" r:id="rId75"/>
    <p:sldId id="353" r:id="rId76"/>
    <p:sldId id="354" r:id="rId77"/>
    <p:sldId id="355" r:id="rId78"/>
    <p:sldId id="360" r:id="rId79"/>
    <p:sldId id="359" r:id="rId80"/>
    <p:sldId id="356" r:id="rId81"/>
    <p:sldId id="351" r:id="rId82"/>
    <p:sldId id="302" r:id="rId83"/>
    <p:sldId id="303" r:id="rId84"/>
    <p:sldId id="305" r:id="rId85"/>
    <p:sldId id="304" r:id="rId86"/>
    <p:sldId id="437" r:id="rId87"/>
    <p:sldId id="438" r:id="rId88"/>
    <p:sldId id="435" r:id="rId89"/>
    <p:sldId id="441" r:id="rId90"/>
    <p:sldId id="436" r:id="rId91"/>
    <p:sldId id="442" r:id="rId92"/>
    <p:sldId id="443" r:id="rId93"/>
    <p:sldId id="444" r:id="rId94"/>
    <p:sldId id="445" r:id="rId95"/>
    <p:sldId id="446" r:id="rId96"/>
    <p:sldId id="449" r:id="rId97"/>
    <p:sldId id="450" r:id="rId98"/>
    <p:sldId id="448" r:id="rId99"/>
    <p:sldId id="451" r:id="rId100"/>
    <p:sldId id="372" r:id="rId101"/>
    <p:sldId id="373" r:id="rId102"/>
    <p:sldId id="375" r:id="rId103"/>
    <p:sldId id="370" r:id="rId104"/>
    <p:sldId id="408" r:id="rId105"/>
    <p:sldId id="409" r:id="rId106"/>
    <p:sldId id="410" r:id="rId107"/>
    <p:sldId id="411" r:id="rId108"/>
    <p:sldId id="412" r:id="rId109"/>
    <p:sldId id="413" r:id="rId110"/>
    <p:sldId id="414" r:id="rId111"/>
    <p:sldId id="415" r:id="rId112"/>
    <p:sldId id="416" r:id="rId113"/>
    <p:sldId id="417" r:id="rId114"/>
    <p:sldId id="418" r:id="rId115"/>
    <p:sldId id="419" r:id="rId116"/>
    <p:sldId id="420" r:id="rId117"/>
    <p:sldId id="421" r:id="rId118"/>
    <p:sldId id="422" r:id="rId119"/>
    <p:sldId id="423" r:id="rId120"/>
    <p:sldId id="424" r:id="rId121"/>
    <p:sldId id="454" r:id="rId122"/>
    <p:sldId id="455" r:id="rId123"/>
    <p:sldId id="457" r:id="rId124"/>
    <p:sldId id="458" r:id="rId125"/>
    <p:sldId id="456" r:id="rId126"/>
    <p:sldId id="407" r:id="rId127"/>
    <p:sldId id="363" r:id="rId128"/>
    <p:sldId id="376" r:id="rId129"/>
    <p:sldId id="365" r:id="rId130"/>
    <p:sldId id="377" r:id="rId131"/>
    <p:sldId id="382" r:id="rId132"/>
    <p:sldId id="462" r:id="rId133"/>
    <p:sldId id="460" r:id="rId134"/>
    <p:sldId id="463" r:id="rId135"/>
    <p:sldId id="464" r:id="rId136"/>
    <p:sldId id="466" r:id="rId137"/>
    <p:sldId id="384" r:id="rId138"/>
    <p:sldId id="469" r:id="rId139"/>
    <p:sldId id="468" r:id="rId140"/>
    <p:sldId id="467" r:id="rId141"/>
    <p:sldId id="470" r:id="rId142"/>
    <p:sldId id="471" r:id="rId143"/>
    <p:sldId id="391" r:id="rId144"/>
    <p:sldId id="392" r:id="rId145"/>
    <p:sldId id="378" r:id="rId146"/>
    <p:sldId id="395" r:id="rId147"/>
    <p:sldId id="396" r:id="rId148"/>
    <p:sldId id="472" r:id="rId149"/>
    <p:sldId id="475" r:id="rId150"/>
    <p:sldId id="476" r:id="rId151"/>
    <p:sldId id="477" r:id="rId152"/>
    <p:sldId id="474" r:id="rId153"/>
    <p:sldId id="478" r:id="rId154"/>
    <p:sldId id="479" r:id="rId155"/>
    <p:sldId id="480" r:id="rId156"/>
    <p:sldId id="473" r:id="rId157"/>
    <p:sldId id="481" r:id="rId158"/>
    <p:sldId id="296" r:id="rId15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0CFF00"/>
    <a:srgbClr val="FFB300"/>
    <a:srgbClr val="00F4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0193" autoAdjust="0"/>
  </p:normalViewPr>
  <p:slideViewPr>
    <p:cSldViewPr snapToGrid="0" snapToObjects="1">
      <p:cViewPr varScale="1">
        <p:scale>
          <a:sx n="94" d="100"/>
          <a:sy n="94" d="100"/>
        </p:scale>
        <p:origin x="-2064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42" Type="http://schemas.openxmlformats.org/officeDocument/2006/relationships/slide" Target="slides/slide141.xml"/><Relationship Id="rId143" Type="http://schemas.openxmlformats.org/officeDocument/2006/relationships/slide" Target="slides/slide142.xml"/><Relationship Id="rId144" Type="http://schemas.openxmlformats.org/officeDocument/2006/relationships/slide" Target="slides/slide143.xml"/><Relationship Id="rId145" Type="http://schemas.openxmlformats.org/officeDocument/2006/relationships/slide" Target="slides/slide144.xml"/><Relationship Id="rId146" Type="http://schemas.openxmlformats.org/officeDocument/2006/relationships/slide" Target="slides/slide145.xml"/><Relationship Id="rId147" Type="http://schemas.openxmlformats.org/officeDocument/2006/relationships/slide" Target="slides/slide146.xml"/><Relationship Id="rId148" Type="http://schemas.openxmlformats.org/officeDocument/2006/relationships/slide" Target="slides/slide147.xml"/><Relationship Id="rId149" Type="http://schemas.openxmlformats.org/officeDocument/2006/relationships/slide" Target="slides/slide14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150" Type="http://schemas.openxmlformats.org/officeDocument/2006/relationships/slide" Target="slides/slide149.xml"/><Relationship Id="rId151" Type="http://schemas.openxmlformats.org/officeDocument/2006/relationships/slide" Target="slides/slide150.xml"/><Relationship Id="rId152" Type="http://schemas.openxmlformats.org/officeDocument/2006/relationships/slide" Target="slides/slide15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53" Type="http://schemas.openxmlformats.org/officeDocument/2006/relationships/slide" Target="slides/slide152.xml"/><Relationship Id="rId154" Type="http://schemas.openxmlformats.org/officeDocument/2006/relationships/slide" Target="slides/slide153.xml"/><Relationship Id="rId155" Type="http://schemas.openxmlformats.org/officeDocument/2006/relationships/slide" Target="slides/slide154.xml"/><Relationship Id="rId156" Type="http://schemas.openxmlformats.org/officeDocument/2006/relationships/slide" Target="slides/slide155.xml"/><Relationship Id="rId157" Type="http://schemas.openxmlformats.org/officeDocument/2006/relationships/slide" Target="slides/slide156.xml"/><Relationship Id="rId158" Type="http://schemas.openxmlformats.org/officeDocument/2006/relationships/slide" Target="slides/slide157.xml"/><Relationship Id="rId159" Type="http://schemas.openxmlformats.org/officeDocument/2006/relationships/slide" Target="slides/slide15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160" Type="http://schemas.openxmlformats.org/officeDocument/2006/relationships/notesMaster" Target="notesMasters/notesMaster1.xml"/><Relationship Id="rId161" Type="http://schemas.openxmlformats.org/officeDocument/2006/relationships/printerSettings" Target="printerSettings/printerSettings1.bin"/><Relationship Id="rId162" Type="http://schemas.openxmlformats.org/officeDocument/2006/relationships/presProps" Target="pres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63" Type="http://schemas.openxmlformats.org/officeDocument/2006/relationships/viewProps" Target="viewProps.xml"/><Relationship Id="rId164" Type="http://schemas.openxmlformats.org/officeDocument/2006/relationships/theme" Target="theme/theme1.xml"/><Relationship Id="rId165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EF3BA9-AF7C-A44E-854C-16E0F9B4F249}" type="datetimeFigureOut">
              <a:rPr lang="en-US" smtClean="0"/>
              <a:t>9/15/18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989A5C-4EE0-B841-B198-6F15B07584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1694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989A5C-4EE0-B841-B198-6F15B075844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1282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989A5C-4EE0-B841-B198-6F15B0758440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4946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989A5C-4EE0-B841-B198-6F15B0758440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4946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9/15/18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979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9/15/18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2760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9/15/18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2982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9/15/18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3963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9/15/18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9700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9/15/18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8006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9/15/18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9700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9/15/18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1536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9/15/18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3598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9/15/18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43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9/15/18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2210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084A2A-4BB6-5942-9CE5-D993BA3FEF7F}" type="datetimeFigureOut">
              <a:rPr lang="en-US" smtClean="0"/>
              <a:t>9/15/18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4806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users.cecs.anu.edu.au/~sgould/papers/part1-MLSS-2011.pdf" TargetMode="External"/><Relationship Id="rId4" Type="http://schemas.openxmlformats.org/officeDocument/2006/relationships/hyperlink" Target="https://www.cs.ubc.ca/~schmidtm/Software/UGM.html" TargetMode="External"/><Relationship Id="rId5" Type="http://schemas.openxmlformats.org/officeDocument/2006/relationships/hyperlink" Target="https://cran.r-project.org/web/packages/CRF/index.html" TargetMode="External"/><Relationship Id="rId6" Type="http://schemas.openxmlformats.org/officeDocument/2006/relationships/hyperlink" Target="https://www.cs.ubc.ca/~murphyk/MLbook/pml-print3-ch19.pdf" TargetMode="External"/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github.com/Zhenye-Na/cs446/blob/master/docs/Probabilistic%20Graphical%20Models%20-%20Principles%20and%20Techniques.pdf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4" Type="http://schemas.openxmlformats.org/officeDocument/2006/relationships/image" Target="../media/image16.emf"/><Relationship Id="rId5" Type="http://schemas.openxmlformats.org/officeDocument/2006/relationships/image" Target="../media/image17.emf"/><Relationship Id="rId6" Type="http://schemas.openxmlformats.org/officeDocument/2006/relationships/image" Target="../media/image18.emf"/><Relationship Id="rId7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2.png"/><Relationship Id="rId3" Type="http://schemas.openxmlformats.org/officeDocument/2006/relationships/image" Target="../media/image193.emf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emf"/><Relationship Id="rId4" Type="http://schemas.openxmlformats.org/officeDocument/2006/relationships/image" Target="../media/image84.emf"/><Relationship Id="rId5" Type="http://schemas.openxmlformats.org/officeDocument/2006/relationships/image" Target="../media/image195.emf"/><Relationship Id="rId6" Type="http://schemas.openxmlformats.org/officeDocument/2006/relationships/image" Target="../media/image196.emf"/><Relationship Id="rId7" Type="http://schemas.openxmlformats.org/officeDocument/2006/relationships/image" Target="../media/image197.emf"/><Relationship Id="rId8" Type="http://schemas.openxmlformats.org/officeDocument/2006/relationships/image" Target="../media/image19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4.emf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emf"/><Relationship Id="rId4" Type="http://schemas.openxmlformats.org/officeDocument/2006/relationships/image" Target="../media/image201.emf"/><Relationship Id="rId5" Type="http://schemas.openxmlformats.org/officeDocument/2006/relationships/image" Target="../media/image158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9.emf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1.emf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emf"/><Relationship Id="rId4" Type="http://schemas.openxmlformats.org/officeDocument/2006/relationships/image" Target="../media/image204.emf"/><Relationship Id="rId5" Type="http://schemas.openxmlformats.org/officeDocument/2006/relationships/image" Target="../media/image205.emf"/><Relationship Id="rId6" Type="http://schemas.openxmlformats.org/officeDocument/2006/relationships/image" Target="../media/image206.emf"/><Relationship Id="rId7" Type="http://schemas.openxmlformats.org/officeDocument/2006/relationships/image" Target="../media/image207.emf"/><Relationship Id="rId8" Type="http://schemas.openxmlformats.org/officeDocument/2006/relationships/image" Target="../media/image208.emf"/><Relationship Id="rId9" Type="http://schemas.openxmlformats.org/officeDocument/2006/relationships/image" Target="../media/image20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2.emf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emf"/><Relationship Id="rId4" Type="http://schemas.openxmlformats.org/officeDocument/2006/relationships/image" Target="../media/image212.emf"/><Relationship Id="rId5" Type="http://schemas.openxmlformats.org/officeDocument/2006/relationships/image" Target="../media/image213.emf"/><Relationship Id="rId6" Type="http://schemas.openxmlformats.org/officeDocument/2006/relationships/image" Target="../media/image214.emf"/><Relationship Id="rId7" Type="http://schemas.openxmlformats.org/officeDocument/2006/relationships/image" Target="../media/image21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0.emf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emf"/><Relationship Id="rId4" Type="http://schemas.openxmlformats.org/officeDocument/2006/relationships/image" Target="../media/image218.emf"/><Relationship Id="rId5" Type="http://schemas.openxmlformats.org/officeDocument/2006/relationships/image" Target="../media/image219.emf"/><Relationship Id="rId6" Type="http://schemas.openxmlformats.org/officeDocument/2006/relationships/image" Target="../media/image220.emf"/><Relationship Id="rId7" Type="http://schemas.openxmlformats.org/officeDocument/2006/relationships/image" Target="../media/image221.emf"/><Relationship Id="rId8" Type="http://schemas.openxmlformats.org/officeDocument/2006/relationships/image" Target="../media/image222.emf"/><Relationship Id="rId9" Type="http://schemas.openxmlformats.org/officeDocument/2006/relationships/image" Target="../media/image22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6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8.emf"/><Relationship Id="rId3" Type="http://schemas.openxmlformats.org/officeDocument/2006/relationships/image" Target="../media/image224.emf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emf"/><Relationship Id="rId4" Type="http://schemas.openxmlformats.org/officeDocument/2006/relationships/image" Target="../media/image227.emf"/><Relationship Id="rId5" Type="http://schemas.openxmlformats.org/officeDocument/2006/relationships/image" Target="../media/image228.emf"/><Relationship Id="rId6" Type="http://schemas.openxmlformats.org/officeDocument/2006/relationships/image" Target="../media/image229.emf"/><Relationship Id="rId7" Type="http://schemas.openxmlformats.org/officeDocument/2006/relationships/image" Target="../media/image230.emf"/><Relationship Id="rId8" Type="http://schemas.openxmlformats.org/officeDocument/2006/relationships/image" Target="../media/image231.emf"/><Relationship Id="rId9" Type="http://schemas.openxmlformats.org/officeDocument/2006/relationships/image" Target="../media/image23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5.emf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3.emf"/><Relationship Id="rId4" Type="http://schemas.openxmlformats.org/officeDocument/2006/relationships/image" Target="../media/image23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9.emf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6.emf"/><Relationship Id="rId4" Type="http://schemas.openxmlformats.org/officeDocument/2006/relationships/image" Target="../media/image23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5.emf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9.emf"/><Relationship Id="rId4" Type="http://schemas.openxmlformats.org/officeDocument/2006/relationships/image" Target="../media/image24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8.emf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emf"/><Relationship Id="rId4" Type="http://schemas.openxmlformats.org/officeDocument/2006/relationships/image" Target="../media/image243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1.emf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5.emf"/><Relationship Id="rId4" Type="http://schemas.openxmlformats.org/officeDocument/2006/relationships/image" Target="../media/image246.emf"/><Relationship Id="rId5" Type="http://schemas.openxmlformats.org/officeDocument/2006/relationships/image" Target="../media/image247.emf"/><Relationship Id="rId6" Type="http://schemas.openxmlformats.org/officeDocument/2006/relationships/image" Target="../media/image248.emf"/><Relationship Id="rId7" Type="http://schemas.openxmlformats.org/officeDocument/2006/relationships/image" Target="../media/image249.emf"/><Relationship Id="rId8" Type="http://schemas.openxmlformats.org/officeDocument/2006/relationships/image" Target="../media/image250.emf"/><Relationship Id="rId9" Type="http://schemas.openxmlformats.org/officeDocument/2006/relationships/image" Target="../media/image251.emf"/><Relationship Id="rId10" Type="http://schemas.openxmlformats.org/officeDocument/2006/relationships/image" Target="../media/image25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4.emf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.emf"/><Relationship Id="rId4" Type="http://schemas.openxmlformats.org/officeDocument/2006/relationships/image" Target="../media/image255.emf"/><Relationship Id="rId5" Type="http://schemas.openxmlformats.org/officeDocument/2006/relationships/image" Target="../media/image256.emf"/><Relationship Id="rId6" Type="http://schemas.openxmlformats.org/officeDocument/2006/relationships/image" Target="../media/image257.emf"/><Relationship Id="rId7" Type="http://schemas.openxmlformats.org/officeDocument/2006/relationships/image" Target="../media/image25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3.emf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emf"/><Relationship Id="rId4" Type="http://schemas.openxmlformats.org/officeDocument/2006/relationships/image" Target="../media/image261.emf"/><Relationship Id="rId5" Type="http://schemas.openxmlformats.org/officeDocument/2006/relationships/image" Target="../media/image262.emf"/><Relationship Id="rId6" Type="http://schemas.openxmlformats.org/officeDocument/2006/relationships/image" Target="../media/image263.emf"/><Relationship Id="rId7" Type="http://schemas.openxmlformats.org/officeDocument/2006/relationships/image" Target="../media/image26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9.emf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6.emf"/><Relationship Id="rId4" Type="http://schemas.openxmlformats.org/officeDocument/2006/relationships/image" Target="../media/image267.emf"/><Relationship Id="rId5" Type="http://schemas.openxmlformats.org/officeDocument/2006/relationships/image" Target="../media/image26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5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emf"/><Relationship Id="rId4" Type="http://schemas.openxmlformats.org/officeDocument/2006/relationships/image" Target="../media/image27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9.emf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2.emf"/><Relationship Id="rId4" Type="http://schemas.openxmlformats.org/officeDocument/2006/relationships/image" Target="../media/image273.emf"/><Relationship Id="rId5" Type="http://schemas.openxmlformats.org/officeDocument/2006/relationships/image" Target="../media/image274.emf"/><Relationship Id="rId6" Type="http://schemas.openxmlformats.org/officeDocument/2006/relationships/image" Target="../media/image27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6.png"/><Relationship Id="rId4" Type="http://schemas.openxmlformats.org/officeDocument/2006/relationships/image" Target="../media/image27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5.emf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9.emf"/><Relationship Id="rId4" Type="http://schemas.openxmlformats.org/officeDocument/2006/relationships/image" Target="../media/image28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8.png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1.emf"/><Relationship Id="rId3" Type="http://schemas.openxmlformats.org/officeDocument/2006/relationships/image" Target="../media/image282.emf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3.emf"/><Relationship Id="rId4" Type="http://schemas.openxmlformats.org/officeDocument/2006/relationships/image" Target="../media/image284.emf"/><Relationship Id="rId5" Type="http://schemas.openxmlformats.org/officeDocument/2006/relationships/image" Target="../media/image285.emf"/><Relationship Id="rId6" Type="http://schemas.openxmlformats.org/officeDocument/2006/relationships/image" Target="../media/image286.emf"/><Relationship Id="rId7" Type="http://schemas.openxmlformats.org/officeDocument/2006/relationships/image" Target="../media/image287.emf"/><Relationship Id="rId8" Type="http://schemas.openxmlformats.org/officeDocument/2006/relationships/image" Target="../media/image288.emf"/><Relationship Id="rId9" Type="http://schemas.openxmlformats.org/officeDocument/2006/relationships/image" Target="../media/image289.emf"/><Relationship Id="rId10" Type="http://schemas.openxmlformats.org/officeDocument/2006/relationships/image" Target="../media/image290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1.emf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7.emf"/><Relationship Id="rId4" Type="http://schemas.openxmlformats.org/officeDocument/2006/relationships/image" Target="../media/image291.emf"/><Relationship Id="rId5" Type="http://schemas.openxmlformats.org/officeDocument/2006/relationships/image" Target="../media/image292.emf"/><Relationship Id="rId6" Type="http://schemas.openxmlformats.org/officeDocument/2006/relationships/image" Target="../media/image293.emf"/><Relationship Id="rId7" Type="http://schemas.openxmlformats.org/officeDocument/2006/relationships/image" Target="../media/image294.emf"/><Relationship Id="rId8" Type="http://schemas.openxmlformats.org/officeDocument/2006/relationships/image" Target="../media/image29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6.emf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7.emf"/><Relationship Id="rId4" Type="http://schemas.openxmlformats.org/officeDocument/2006/relationships/image" Target="../media/image296.emf"/><Relationship Id="rId5" Type="http://schemas.openxmlformats.org/officeDocument/2006/relationships/image" Target="../media/image297.emf"/><Relationship Id="rId6" Type="http://schemas.openxmlformats.org/officeDocument/2006/relationships/image" Target="../media/image298.emf"/><Relationship Id="rId7" Type="http://schemas.openxmlformats.org/officeDocument/2006/relationships/image" Target="../media/image299.emf"/><Relationship Id="rId8" Type="http://schemas.openxmlformats.org/officeDocument/2006/relationships/image" Target="../media/image30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6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4.emf"/><Relationship Id="rId4" Type="http://schemas.openxmlformats.org/officeDocument/2006/relationships/image" Target="../media/image301.emf"/><Relationship Id="rId5" Type="http://schemas.openxmlformats.org/officeDocument/2006/relationships/image" Target="../media/image302.emf"/><Relationship Id="rId6" Type="http://schemas.openxmlformats.org/officeDocument/2006/relationships/image" Target="../media/image30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3.emf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6.emf"/><Relationship Id="rId4" Type="http://schemas.openxmlformats.org/officeDocument/2006/relationships/image" Target="../media/image304.emf"/><Relationship Id="rId5" Type="http://schemas.openxmlformats.org/officeDocument/2006/relationships/image" Target="../media/image305.emf"/><Relationship Id="rId6" Type="http://schemas.openxmlformats.org/officeDocument/2006/relationships/image" Target="../media/image306.emf"/><Relationship Id="rId7" Type="http://schemas.openxmlformats.org/officeDocument/2006/relationships/image" Target="../media/image307.emf"/><Relationship Id="rId8" Type="http://schemas.openxmlformats.org/officeDocument/2006/relationships/image" Target="../media/image308.emf"/><Relationship Id="rId9" Type="http://schemas.openxmlformats.org/officeDocument/2006/relationships/image" Target="../media/image309.emf"/><Relationship Id="rId10" Type="http://schemas.openxmlformats.org/officeDocument/2006/relationships/image" Target="../media/image31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5.emf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1.emf"/><Relationship Id="rId4" Type="http://schemas.openxmlformats.org/officeDocument/2006/relationships/image" Target="../media/image312.emf"/><Relationship Id="rId5" Type="http://schemas.openxmlformats.org/officeDocument/2006/relationships/image" Target="../media/image313.emf"/><Relationship Id="rId6" Type="http://schemas.openxmlformats.org/officeDocument/2006/relationships/image" Target="../media/image314.emf"/><Relationship Id="rId7" Type="http://schemas.openxmlformats.org/officeDocument/2006/relationships/image" Target="../media/image315.emf"/><Relationship Id="rId8" Type="http://schemas.openxmlformats.org/officeDocument/2006/relationships/image" Target="../media/image316.emf"/><Relationship Id="rId9" Type="http://schemas.openxmlformats.org/officeDocument/2006/relationships/image" Target="../media/image317.emf"/><Relationship Id="rId10" Type="http://schemas.openxmlformats.org/officeDocument/2006/relationships/image" Target="../media/image31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4.emf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emf"/><Relationship Id="rId4" Type="http://schemas.openxmlformats.org/officeDocument/2006/relationships/image" Target="../media/image321.emf"/><Relationship Id="rId5" Type="http://schemas.openxmlformats.org/officeDocument/2006/relationships/image" Target="../media/image322.emf"/><Relationship Id="rId6" Type="http://schemas.openxmlformats.org/officeDocument/2006/relationships/image" Target="../media/image323.emf"/><Relationship Id="rId7" Type="http://schemas.openxmlformats.org/officeDocument/2006/relationships/image" Target="../media/image324.emf"/><Relationship Id="rId8" Type="http://schemas.openxmlformats.org/officeDocument/2006/relationships/image" Target="../media/image32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9.emf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6.emf"/><Relationship Id="rId3" Type="http://schemas.openxmlformats.org/officeDocument/2006/relationships/image" Target="../media/image327.emf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8.png"/><Relationship Id="rId3" Type="http://schemas.openxmlformats.org/officeDocument/2006/relationships/image" Target="../media/image327.emf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emf"/><Relationship Id="rId4" Type="http://schemas.openxmlformats.org/officeDocument/2006/relationships/image" Target="../media/image33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9.emf"/></Relationships>
</file>

<file path=ppt/slides/_rels/slide13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40.emf"/><Relationship Id="rId12" Type="http://schemas.openxmlformats.org/officeDocument/2006/relationships/image" Target="../media/image341.emf"/><Relationship Id="rId13" Type="http://schemas.openxmlformats.org/officeDocument/2006/relationships/image" Target="../media/image342.emf"/><Relationship Id="rId14" Type="http://schemas.openxmlformats.org/officeDocument/2006/relationships/image" Target="../media/image343.emf"/><Relationship Id="rId15" Type="http://schemas.openxmlformats.org/officeDocument/2006/relationships/image" Target="../media/image34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3.emf"/><Relationship Id="rId3" Type="http://schemas.openxmlformats.org/officeDocument/2006/relationships/image" Target="../media/image332.emf"/><Relationship Id="rId4" Type="http://schemas.openxmlformats.org/officeDocument/2006/relationships/image" Target="../media/image333.emf"/><Relationship Id="rId5" Type="http://schemas.openxmlformats.org/officeDocument/2006/relationships/image" Target="../media/image334.emf"/><Relationship Id="rId6" Type="http://schemas.openxmlformats.org/officeDocument/2006/relationships/image" Target="../media/image335.emf"/><Relationship Id="rId7" Type="http://schemas.openxmlformats.org/officeDocument/2006/relationships/image" Target="../media/image336.emf"/><Relationship Id="rId8" Type="http://schemas.openxmlformats.org/officeDocument/2006/relationships/image" Target="../media/image337.emf"/><Relationship Id="rId9" Type="http://schemas.openxmlformats.org/officeDocument/2006/relationships/image" Target="../media/image338.emf"/><Relationship Id="rId10" Type="http://schemas.openxmlformats.org/officeDocument/2006/relationships/image" Target="../media/image339.emf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4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emf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6.png"/><Relationship Id="rId4" Type="http://schemas.openxmlformats.org/officeDocument/2006/relationships/image" Target="../media/image34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0.emf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9.emf"/><Relationship Id="rId3" Type="http://schemas.openxmlformats.org/officeDocument/2006/relationships/image" Target="../media/image348.png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1.emf"/><Relationship Id="rId3" Type="http://schemas.openxmlformats.org/officeDocument/2006/relationships/image" Target="../media/image349.pn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4.emf"/><Relationship Id="rId4" Type="http://schemas.openxmlformats.org/officeDocument/2006/relationships/image" Target="../media/image350.emf"/><Relationship Id="rId5" Type="http://schemas.openxmlformats.org/officeDocument/2006/relationships/image" Target="../media/image351.emf"/><Relationship Id="rId6" Type="http://schemas.openxmlformats.org/officeDocument/2006/relationships/image" Target="../media/image352.emf"/><Relationship Id="rId7" Type="http://schemas.openxmlformats.org/officeDocument/2006/relationships/image" Target="../media/image353.emf"/><Relationship Id="rId8" Type="http://schemas.openxmlformats.org/officeDocument/2006/relationships/image" Target="../media/image354.emf"/><Relationship Id="rId9" Type="http://schemas.openxmlformats.org/officeDocument/2006/relationships/image" Target="../media/image35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3.emf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7.png"/><Relationship Id="rId4" Type="http://schemas.openxmlformats.org/officeDocument/2006/relationships/image" Target="../media/image35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6.emf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0.emf"/><Relationship Id="rId4" Type="http://schemas.openxmlformats.org/officeDocument/2006/relationships/image" Target="../media/image361.emf"/><Relationship Id="rId5" Type="http://schemas.openxmlformats.org/officeDocument/2006/relationships/image" Target="../media/image362.emf"/><Relationship Id="rId6" Type="http://schemas.openxmlformats.org/officeDocument/2006/relationships/image" Target="../media/image363.emf"/><Relationship Id="rId7" Type="http://schemas.openxmlformats.org/officeDocument/2006/relationships/image" Target="../media/image36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9.emf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5.emf"/><Relationship Id="rId4" Type="http://schemas.openxmlformats.org/officeDocument/2006/relationships/image" Target="../media/image36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9.emf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2.emf"/><Relationship Id="rId4" Type="http://schemas.openxmlformats.org/officeDocument/2006/relationships/image" Target="../media/image273.emf"/><Relationship Id="rId5" Type="http://schemas.openxmlformats.org/officeDocument/2006/relationships/image" Target="../media/image27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4" Type="http://schemas.openxmlformats.org/officeDocument/2006/relationships/image" Target="../media/image2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emf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7.png"/><Relationship Id="rId3" Type="http://schemas.openxmlformats.org/officeDocument/2006/relationships/image" Target="../media/image368.png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9.png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0.png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1.png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3.emf"/><Relationship Id="rId4" Type="http://schemas.openxmlformats.org/officeDocument/2006/relationships/image" Target="../media/image374.emf"/><Relationship Id="rId5" Type="http://schemas.openxmlformats.org/officeDocument/2006/relationships/image" Target="../media/image375.emf"/><Relationship Id="rId6" Type="http://schemas.openxmlformats.org/officeDocument/2006/relationships/image" Target="../media/image376.emf"/><Relationship Id="rId7" Type="http://schemas.openxmlformats.org/officeDocument/2006/relationships/image" Target="../media/image37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2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4" Type="http://schemas.openxmlformats.org/officeDocument/2006/relationships/image" Target="../media/image30.emf"/><Relationship Id="rId5" Type="http://schemas.openxmlformats.org/officeDocument/2006/relationships/image" Target="../media/image31.emf"/><Relationship Id="rId6" Type="http://schemas.openxmlformats.org/officeDocument/2006/relationships/image" Target="../media/image3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4" Type="http://schemas.openxmlformats.org/officeDocument/2006/relationships/image" Target="../media/image2.emf"/><Relationship Id="rId5" Type="http://schemas.openxmlformats.org/officeDocument/2006/relationships/image" Target="../media/image37.emf"/><Relationship Id="rId6" Type="http://schemas.openxmlformats.org/officeDocument/2006/relationships/image" Target="../media/image3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npetraco/CRFutil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4" Type="http://schemas.openxmlformats.org/officeDocument/2006/relationships/image" Target="../media/image4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4" Type="http://schemas.openxmlformats.org/officeDocument/2006/relationships/image" Target="../media/image43.emf"/><Relationship Id="rId5" Type="http://schemas.openxmlformats.org/officeDocument/2006/relationships/image" Target="../media/image44.emf"/><Relationship Id="rId6" Type="http://schemas.openxmlformats.org/officeDocument/2006/relationships/image" Target="../media/image45.emf"/><Relationship Id="rId7" Type="http://schemas.openxmlformats.org/officeDocument/2006/relationships/image" Target="../media/image46.emf"/><Relationship Id="rId8" Type="http://schemas.openxmlformats.org/officeDocument/2006/relationships/image" Target="../media/image4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emf"/><Relationship Id="rId3" Type="http://schemas.openxmlformats.org/officeDocument/2006/relationships/image" Target="../media/image49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emf"/><Relationship Id="rId3" Type="http://schemas.openxmlformats.org/officeDocument/2006/relationships/image" Target="../media/image53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cs.ubc.ca/~schmidtm/Software/UGM/small.html" TargetMode="External"/><Relationship Id="rId3" Type="http://schemas.openxmlformats.org/officeDocument/2006/relationships/image" Target="../media/image5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cs.ubc.ca/~schmidtm/Software/UGM/small.html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Relationship Id="rId3" Type="http://schemas.openxmlformats.org/officeDocument/2006/relationships/hyperlink" Target="https://www.cs.ubc.ca/~schmidtm/Software/UGM/small.html" TargetMode="Externa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4" Type="http://schemas.openxmlformats.org/officeDocument/2006/relationships/image" Target="../media/image62.emf"/><Relationship Id="rId5" Type="http://schemas.openxmlformats.org/officeDocument/2006/relationships/image" Target="../media/image6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4" Type="http://schemas.openxmlformats.org/officeDocument/2006/relationships/image" Target="../media/image65.emf"/><Relationship Id="rId5" Type="http://schemas.openxmlformats.org/officeDocument/2006/relationships/image" Target="../media/image66.emf"/><Relationship Id="rId6" Type="http://schemas.openxmlformats.org/officeDocument/2006/relationships/image" Target="../media/image67.emf"/><Relationship Id="rId7" Type="http://schemas.openxmlformats.org/officeDocument/2006/relationships/image" Target="../media/image68.emf"/><Relationship Id="rId8" Type="http://schemas.openxmlformats.org/officeDocument/2006/relationships/image" Target="../media/image6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4" Type="http://schemas.openxmlformats.org/officeDocument/2006/relationships/image" Target="../media/image7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emf"/><Relationship Id="rId4" Type="http://schemas.openxmlformats.org/officeDocument/2006/relationships/image" Target="../media/image73.emf"/><Relationship Id="rId5" Type="http://schemas.openxmlformats.org/officeDocument/2006/relationships/image" Target="../media/image7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4" Type="http://schemas.openxmlformats.org/officeDocument/2006/relationships/image" Target="../media/image77.emf"/><Relationship Id="rId5" Type="http://schemas.openxmlformats.org/officeDocument/2006/relationships/image" Target="../media/image7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e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emf"/><Relationship Id="rId4" Type="http://schemas.openxmlformats.org/officeDocument/2006/relationships/image" Target="../media/image8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8.e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emf"/><Relationship Id="rId3" Type="http://schemas.openxmlformats.org/officeDocument/2006/relationships/image" Target="../media/image73.em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1.emf"/><Relationship Id="rId3" Type="http://schemas.openxmlformats.org/officeDocument/2006/relationships/image" Target="../media/image82.em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emf"/><Relationship Id="rId4" Type="http://schemas.openxmlformats.org/officeDocument/2006/relationships/image" Target="../media/image85.emf"/><Relationship Id="rId5" Type="http://schemas.openxmlformats.org/officeDocument/2006/relationships/image" Target="../media/image86.emf"/><Relationship Id="rId6" Type="http://schemas.openxmlformats.org/officeDocument/2006/relationships/image" Target="../media/image87.emf"/><Relationship Id="rId7" Type="http://schemas.openxmlformats.org/officeDocument/2006/relationships/image" Target="../media/image88.emf"/><Relationship Id="rId8" Type="http://schemas.openxmlformats.org/officeDocument/2006/relationships/image" Target="../media/image8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3.em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0.emf"/><Relationship Id="rId3" Type="http://schemas.openxmlformats.org/officeDocument/2006/relationships/image" Target="../media/image91.em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2.emf"/><Relationship Id="rId3" Type="http://schemas.openxmlformats.org/officeDocument/2006/relationships/image" Target="../media/image93.e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emf"/><Relationship Id="rId4" Type="http://schemas.openxmlformats.org/officeDocument/2006/relationships/image" Target="../media/image9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4.em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emf"/><Relationship Id="rId4" Type="http://schemas.openxmlformats.org/officeDocument/2006/relationships/image" Target="../media/image99.emf"/><Relationship Id="rId5" Type="http://schemas.openxmlformats.org/officeDocument/2006/relationships/image" Target="../media/image10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7.emf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0.emf"/><Relationship Id="rId3" Type="http://schemas.openxmlformats.org/officeDocument/2006/relationships/image" Target="../media/image101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2.emf"/><Relationship Id="rId3" Type="http://schemas.openxmlformats.org/officeDocument/2006/relationships/image" Target="../media/image103.em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emf"/><Relationship Id="rId4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4.emf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7.emf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8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emf"/><Relationship Id="rId4" Type="http://schemas.openxmlformats.org/officeDocument/2006/relationships/image" Target="../media/image111.emf"/><Relationship Id="rId5" Type="http://schemas.openxmlformats.org/officeDocument/2006/relationships/image" Target="../media/image11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9.emf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4" Type="http://schemas.openxmlformats.org/officeDocument/2006/relationships/image" Target="../media/image65.emf"/><Relationship Id="rId5" Type="http://schemas.openxmlformats.org/officeDocument/2006/relationships/image" Target="../media/image66.emf"/><Relationship Id="rId6" Type="http://schemas.openxmlformats.org/officeDocument/2006/relationships/image" Target="../media/image67.emf"/><Relationship Id="rId7" Type="http://schemas.openxmlformats.org/officeDocument/2006/relationships/image" Target="../media/image68.emf"/><Relationship Id="rId8" Type="http://schemas.openxmlformats.org/officeDocument/2006/relationships/image" Target="../media/image6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3.png"/><Relationship Id="rId3" Type="http://schemas.openxmlformats.org/officeDocument/2006/relationships/image" Target="../media/image109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Relationship Id="rId3" Type="http://schemas.openxmlformats.org/officeDocument/2006/relationships/image" Target="../media/image3.emf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4.emf"/><Relationship Id="rId3" Type="http://schemas.openxmlformats.org/officeDocument/2006/relationships/image" Target="../media/image115.emf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4" Type="http://schemas.openxmlformats.org/officeDocument/2006/relationships/image" Target="../media/image11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9.emf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emf"/><Relationship Id="rId4" Type="http://schemas.openxmlformats.org/officeDocument/2006/relationships/image" Target="../media/image119.emf"/><Relationship Id="rId5" Type="http://schemas.openxmlformats.org/officeDocument/2006/relationships/image" Target="../media/image120.emf"/><Relationship Id="rId6" Type="http://schemas.openxmlformats.org/officeDocument/2006/relationships/image" Target="../media/image12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7.emf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emf"/><Relationship Id="rId4" Type="http://schemas.openxmlformats.org/officeDocument/2006/relationships/image" Target="../media/image123.emf"/><Relationship Id="rId5" Type="http://schemas.openxmlformats.org/officeDocument/2006/relationships/image" Target="../media/image124.emf"/><Relationship Id="rId6" Type="http://schemas.openxmlformats.org/officeDocument/2006/relationships/image" Target="../media/image125.emf"/><Relationship Id="rId7" Type="http://schemas.openxmlformats.org/officeDocument/2006/relationships/image" Target="../media/image12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2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emf"/><Relationship Id="rId4" Type="http://schemas.openxmlformats.org/officeDocument/2006/relationships/image" Target="../media/image129.emf"/><Relationship Id="rId5" Type="http://schemas.openxmlformats.org/officeDocument/2006/relationships/image" Target="../media/image130.emf"/><Relationship Id="rId6" Type="http://schemas.openxmlformats.org/officeDocument/2006/relationships/image" Target="../media/image131.emf"/><Relationship Id="rId7" Type="http://schemas.openxmlformats.org/officeDocument/2006/relationships/image" Target="../media/image132.emf"/><Relationship Id="rId8" Type="http://schemas.openxmlformats.org/officeDocument/2006/relationships/image" Target="../media/image133.emf"/><Relationship Id="rId9" Type="http://schemas.openxmlformats.org/officeDocument/2006/relationships/image" Target="../media/image13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7.emf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emf"/><Relationship Id="rId4" Type="http://schemas.openxmlformats.org/officeDocument/2006/relationships/image" Target="../media/image13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8.emf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emf"/><Relationship Id="rId4" Type="http://schemas.openxmlformats.org/officeDocument/2006/relationships/image" Target="../media/image12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7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emf"/><Relationship Id="rId4" Type="http://schemas.openxmlformats.org/officeDocument/2006/relationships/image" Target="../media/image140.emf"/><Relationship Id="rId5" Type="http://schemas.openxmlformats.org/officeDocument/2006/relationships/image" Target="../media/image117.emf"/><Relationship Id="rId6" Type="http://schemas.openxmlformats.org/officeDocument/2006/relationships/image" Target="../media/image141.emf"/><Relationship Id="rId7" Type="http://schemas.openxmlformats.org/officeDocument/2006/relationships/image" Target="../media/image142.emf"/><Relationship Id="rId8" Type="http://schemas.openxmlformats.org/officeDocument/2006/relationships/image" Target="../media/image14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8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4" Type="http://schemas.openxmlformats.org/officeDocument/2006/relationships/image" Target="../media/image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emf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emf"/><Relationship Id="rId4" Type="http://schemas.openxmlformats.org/officeDocument/2006/relationships/image" Target="../media/image145.emf"/><Relationship Id="rId5" Type="http://schemas.openxmlformats.org/officeDocument/2006/relationships/image" Target="../media/image14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7.emf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7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8.emf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9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8.emf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0.emf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1.emf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2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4" Type="http://schemas.openxmlformats.org/officeDocument/2006/relationships/image" Target="../media/image9.emf"/><Relationship Id="rId5" Type="http://schemas.openxmlformats.org/officeDocument/2006/relationships/image" Target="../media/image10.emf"/><Relationship Id="rId6" Type="http://schemas.openxmlformats.org/officeDocument/2006/relationships/image" Target="../media/image11.emf"/><Relationship Id="rId7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emf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4.png"/><Relationship Id="rId3" Type="http://schemas.openxmlformats.org/officeDocument/2006/relationships/image" Target="../media/image155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6.emf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emf"/><Relationship Id="rId4" Type="http://schemas.openxmlformats.org/officeDocument/2006/relationships/image" Target="../media/image158.emf"/><Relationship Id="rId5" Type="http://schemas.openxmlformats.org/officeDocument/2006/relationships/image" Target="../media/image159.emf"/><Relationship Id="rId6" Type="http://schemas.openxmlformats.org/officeDocument/2006/relationships/image" Target="../media/image160.emf"/><Relationship Id="rId7" Type="http://schemas.openxmlformats.org/officeDocument/2006/relationships/image" Target="../media/image161.emf"/><Relationship Id="rId8" Type="http://schemas.openxmlformats.org/officeDocument/2006/relationships/image" Target="../media/image162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emf"/><Relationship Id="rId4" Type="http://schemas.openxmlformats.org/officeDocument/2006/relationships/image" Target="../media/image165.emf"/><Relationship Id="rId5" Type="http://schemas.openxmlformats.org/officeDocument/2006/relationships/image" Target="../media/image166.emf"/><Relationship Id="rId6" Type="http://schemas.openxmlformats.org/officeDocument/2006/relationships/image" Target="../media/image16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3.emf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emf"/><Relationship Id="rId4" Type="http://schemas.openxmlformats.org/officeDocument/2006/relationships/image" Target="../media/image17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8.emf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emf"/><Relationship Id="rId4" Type="http://schemas.openxmlformats.org/officeDocument/2006/relationships/image" Target="../media/image173.emf"/><Relationship Id="rId5" Type="http://schemas.openxmlformats.org/officeDocument/2006/relationships/image" Target="../media/image17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1.emf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5.emf"/><Relationship Id="rId3" Type="http://schemas.openxmlformats.org/officeDocument/2006/relationships/image" Target="../media/image176.emf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emf"/><Relationship Id="rId4" Type="http://schemas.openxmlformats.org/officeDocument/2006/relationships/image" Target="../media/image85.emf"/><Relationship Id="rId5" Type="http://schemas.openxmlformats.org/officeDocument/2006/relationships/image" Target="../media/image86.emf"/><Relationship Id="rId6" Type="http://schemas.openxmlformats.org/officeDocument/2006/relationships/image" Target="../media/image87.emf"/><Relationship Id="rId7" Type="http://schemas.openxmlformats.org/officeDocument/2006/relationships/image" Target="../media/image88.emf"/><Relationship Id="rId8" Type="http://schemas.openxmlformats.org/officeDocument/2006/relationships/image" Target="../media/image8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3.emf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0.emf"/><Relationship Id="rId3" Type="http://schemas.openxmlformats.org/officeDocument/2006/relationships/image" Target="../media/image91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7.emf"/><Relationship Id="rId3" Type="http://schemas.openxmlformats.org/officeDocument/2006/relationships/image" Target="../media/image178.emf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emf"/><Relationship Id="rId4" Type="http://schemas.openxmlformats.org/officeDocument/2006/relationships/image" Target="../media/image18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9.emf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emf"/><Relationship Id="rId4" Type="http://schemas.openxmlformats.org/officeDocument/2006/relationships/image" Target="../media/image18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2.emf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emf"/><Relationship Id="rId4" Type="http://schemas.openxmlformats.org/officeDocument/2006/relationships/image" Target="../media/image18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5.emf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emf"/><Relationship Id="rId4" Type="http://schemas.openxmlformats.org/officeDocument/2006/relationships/image" Target="../media/image19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8.emf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1.png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92273" y="2152426"/>
            <a:ext cx="862470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Chapters 4 and 20 </a:t>
            </a:r>
            <a:r>
              <a:rPr lang="en-US" dirty="0" err="1" smtClean="0">
                <a:latin typeface="Times New Roman"/>
                <a:cs typeface="Times New Roman"/>
              </a:rPr>
              <a:t>Koller</a:t>
            </a:r>
            <a:r>
              <a:rPr lang="en-US" dirty="0" smtClean="0">
                <a:latin typeface="Times New Roman"/>
                <a:cs typeface="Times New Roman"/>
              </a:rPr>
              <a:t>:</a:t>
            </a:r>
          </a:p>
          <a:p>
            <a:r>
              <a:rPr lang="en-US" dirty="0">
                <a:hlinkClick r:id="rId2"/>
              </a:rPr>
              <a:t>https://github.com/Zhenye-Na/cs446/blob/master/</a:t>
            </a:r>
            <a:r>
              <a:rPr lang="en-US" dirty="0" smtClean="0">
                <a:hlinkClick r:id="rId2"/>
              </a:rPr>
              <a:t>docs/</a:t>
            </a:r>
            <a:r>
              <a:rPr lang="en-US" dirty="0">
                <a:hlinkClick r:id="rId2"/>
              </a:rPr>
              <a:t>Probabilistic%20Graphical%20Models%20-%20Principles%20and%</a:t>
            </a:r>
            <a:r>
              <a:rPr lang="en-US" dirty="0" smtClean="0">
                <a:hlinkClick r:id="rId2"/>
              </a:rPr>
              <a:t>20Techniques.pdf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>
                <a:latin typeface="Times New Roman"/>
                <a:cs typeface="Times New Roman"/>
              </a:rPr>
              <a:t>Gould Notes:</a:t>
            </a:r>
          </a:p>
          <a:p>
            <a:r>
              <a:rPr lang="en-US" dirty="0" smtClean="0">
                <a:hlinkClick r:id="rId3"/>
              </a:rPr>
              <a:t>https://users.cecs.anu.edu.au</a:t>
            </a:r>
            <a:r>
              <a:rPr lang="en-US" dirty="0">
                <a:hlinkClick r:id="rId3"/>
              </a:rPr>
              <a:t>/~sgould/papers/part1-MLSS-2011.</a:t>
            </a:r>
            <a:r>
              <a:rPr lang="en-US" dirty="0" smtClean="0">
                <a:hlinkClick r:id="rId3"/>
              </a:rPr>
              <a:t>pdf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>
                <a:latin typeface="Times"/>
                <a:cs typeface="Times"/>
              </a:rPr>
              <a:t>UGM:</a:t>
            </a:r>
          </a:p>
          <a:p>
            <a:r>
              <a:rPr lang="en-US" dirty="0">
                <a:hlinkClick r:id="rId4"/>
              </a:rPr>
              <a:t>https://www.cs.ubc.ca/~schmidtm/Software/</a:t>
            </a:r>
            <a:r>
              <a:rPr lang="en-US" dirty="0" smtClean="0">
                <a:hlinkClick r:id="rId4"/>
              </a:rPr>
              <a:t>UGM.html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>
                <a:latin typeface="Times New Roman"/>
                <a:cs typeface="Times New Roman"/>
              </a:rPr>
              <a:t>Port of UGM for R:</a:t>
            </a:r>
          </a:p>
          <a:p>
            <a:r>
              <a:rPr lang="en-US" dirty="0">
                <a:hlinkClick r:id="rId5"/>
              </a:rPr>
              <a:t>https://cran.r-project.org/web/packages/CRF/</a:t>
            </a:r>
            <a:r>
              <a:rPr lang="en-US" dirty="0" smtClean="0">
                <a:hlinkClick r:id="rId5"/>
              </a:rPr>
              <a:t>index.html</a:t>
            </a:r>
            <a:endParaRPr lang="en-US" dirty="0" smtClean="0"/>
          </a:p>
          <a:p>
            <a:endParaRPr lang="en-US" dirty="0" smtClean="0">
              <a:latin typeface="Times New Roman"/>
              <a:cs typeface="Times New Roman"/>
            </a:endParaRPr>
          </a:p>
          <a:p>
            <a:r>
              <a:rPr lang="en-US" dirty="0" smtClean="0">
                <a:latin typeface="Times New Roman"/>
                <a:cs typeface="Times New Roman"/>
              </a:rPr>
              <a:t>Murphy </a:t>
            </a:r>
            <a:r>
              <a:rPr lang="en-US" dirty="0">
                <a:latin typeface="Times New Roman"/>
                <a:cs typeface="Times New Roman"/>
              </a:rPr>
              <a:t>Chapter 19</a:t>
            </a:r>
            <a:r>
              <a:rPr lang="en-US" dirty="0" smtClean="0">
                <a:latin typeface="Times New Roman"/>
                <a:cs typeface="Times New Roman"/>
              </a:rPr>
              <a:t>:</a:t>
            </a:r>
            <a:endParaRPr lang="en-US" dirty="0"/>
          </a:p>
          <a:p>
            <a:r>
              <a:rPr lang="en-US" dirty="0" smtClean="0">
                <a:hlinkClick r:id="rId6"/>
              </a:rPr>
              <a:t>https</a:t>
            </a:r>
            <a:r>
              <a:rPr lang="en-US" dirty="0">
                <a:hlinkClick r:id="rId6"/>
              </a:rPr>
              <a:t>://www.cs.ubc.ca/~murphyk/MLbook/pml-print3-ch19.</a:t>
            </a:r>
            <a:r>
              <a:rPr lang="en-US" dirty="0" smtClean="0">
                <a:hlinkClick r:id="rId6"/>
              </a:rPr>
              <a:t>pdf</a:t>
            </a:r>
            <a:endParaRPr lang="en-US" dirty="0" smtClean="0"/>
          </a:p>
        </p:txBody>
      </p:sp>
      <p:sp>
        <p:nvSpPr>
          <p:cNvPr id="5" name="Rectangle 4"/>
          <p:cNvSpPr/>
          <p:nvPr/>
        </p:nvSpPr>
        <p:spPr>
          <a:xfrm>
            <a:off x="428865" y="441243"/>
            <a:ext cx="848811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Times New Roman"/>
                <a:cs typeface="Times New Roman"/>
              </a:rPr>
              <a:t>Good Background material for Markov Random Fields from which the Notes below are derived: </a:t>
            </a:r>
          </a:p>
        </p:txBody>
      </p:sp>
    </p:spTree>
    <p:extLst>
      <p:ext uri="{BB962C8B-B14F-4D97-AF65-F5344CB8AC3E}">
        <p14:creationId xmlns:p14="http://schemas.microsoft.com/office/powerpoint/2010/main" val="33347334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As an example, lets say: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7155" y="1122944"/>
            <a:ext cx="4180852" cy="323381"/>
          </a:xfrm>
          <a:prstGeom prst="rect">
            <a:avLst/>
          </a:prstGeom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1024777" y="1704579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Then: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5839" y="2230199"/>
            <a:ext cx="5311282" cy="64000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5838" y="3370478"/>
            <a:ext cx="5258874" cy="633687"/>
          </a:xfrm>
          <a:prstGeom prst="rect">
            <a:avLst/>
          </a:prstGeom>
        </p:spPr>
      </p:pic>
      <p:sp>
        <p:nvSpPr>
          <p:cNvPr id="13" name="Content Placeholder 2"/>
          <p:cNvSpPr txBox="1">
            <a:spLocks/>
          </p:cNvSpPr>
          <p:nvPr/>
        </p:nvSpPr>
        <p:spPr>
          <a:xfrm>
            <a:off x="756914" y="4770397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For the </a:t>
            </a:r>
            <a:r>
              <a:rPr lang="en-US" sz="2200" dirty="0" err="1" smtClean="0">
                <a:latin typeface="Times New Roman"/>
                <a:cs typeface="Times New Roman"/>
              </a:rPr>
              <a:t>Ising</a:t>
            </a:r>
            <a:r>
              <a:rPr lang="en-US" sz="2200" dirty="0" smtClean="0">
                <a:latin typeface="Times New Roman"/>
                <a:cs typeface="Times New Roman"/>
              </a:rPr>
              <a:t> model in physics it’s a little different: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92619" y="5418276"/>
            <a:ext cx="4847608" cy="324204"/>
          </a:xfrm>
          <a:prstGeom prst="rect">
            <a:avLst/>
          </a:prstGeom>
        </p:spPr>
      </p:pic>
      <p:sp>
        <p:nvSpPr>
          <p:cNvPr id="16" name="Content Placeholder 2"/>
          <p:cNvSpPr txBox="1">
            <a:spLocks/>
          </p:cNvSpPr>
          <p:nvPr/>
        </p:nvSpPr>
        <p:spPr>
          <a:xfrm>
            <a:off x="1024776" y="5985010"/>
            <a:ext cx="3465437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Which leads to feature functions: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27410" y="6189835"/>
            <a:ext cx="1575588" cy="50027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60342" y="6207806"/>
            <a:ext cx="1718742" cy="495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972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  <p:bldP spid="16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01633" y="232342"/>
            <a:ext cx="7800150" cy="11707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 smtClean="0">
                <a:latin typeface="Times New Roman"/>
                <a:cs typeface="Times New Roman"/>
              </a:rPr>
              <a:t>Another Example</a:t>
            </a:r>
            <a:r>
              <a:rPr lang="en-US" sz="2200" dirty="0" smtClean="0">
                <a:latin typeface="Times New Roman"/>
                <a:cs typeface="Times New Roman"/>
              </a:rPr>
              <a:t>: For a sample of size 100, show the two conditional energy formulations yield the same values on the Slayer network: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04247" y="1672091"/>
            <a:ext cx="8638024" cy="4293484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library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Graph formula for Slayer field: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~A:B+A:C+A:D+A:E+B:C+B:D+B:E+C:D+D:E</a:t>
            </a:r>
          </a:p>
          <a:p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gp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&lt;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result = "graph")</a:t>
            </a:r>
          </a:p>
          <a:p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&lt;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result="matrix")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Make up random potentials and return a CRF-object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num.samps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&lt;- 100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&lt;- 2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slay  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sim.field.random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adjacentcy.matrix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num.states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                          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num.sims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num.samps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seed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1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slay$samples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slay$model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mrf.sample.plot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Needed for the energy functions: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pot.info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make.gRbase.potentials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node.names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gp@nodes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s1&lt;-1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s2&lt;-2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f0 &lt;- function(y){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(c((y==1),(y==2)))}  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Feature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function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5132297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4247" y="706301"/>
            <a:ext cx="8638024" cy="6093977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For storage:</a:t>
            </a:r>
          </a:p>
          <a:p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en.result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&lt;- array(0, c(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num.samps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*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ncol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),5))</a:t>
            </a:r>
          </a:p>
          <a:p>
            <a:endParaRPr lang="en-US" sz="1300" dirty="0" smtClean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Loop around the sample numbers and then the elements of each sample</a:t>
            </a:r>
          </a:p>
          <a:p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count &lt;- 1</a:t>
            </a:r>
          </a:p>
          <a:p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for(</a:t>
            </a:r>
            <a:r>
              <a:rPr lang="en-US" sz="1300" dirty="0" err="1">
                <a:solidFill>
                  <a:srgbClr val="FFFFFF"/>
                </a:solidFill>
                <a:latin typeface="Courier"/>
                <a:cs typeface="Courier"/>
              </a:rPr>
              <a:t>i</a:t>
            </a:r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 in 1:num.samps) {</a:t>
            </a:r>
          </a:p>
          <a:p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  for(j in 1:ncol(</a:t>
            </a:r>
            <a:r>
              <a:rPr lang="en-US" sz="1300" dirty="0" err="1">
                <a:solidFill>
                  <a:srgbClr val="FFFFFF"/>
                </a:solidFill>
                <a:latin typeface="Courier"/>
                <a:cs typeface="Courier"/>
              </a:rPr>
              <a:t>samps</a:t>
            </a:r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)) {</a:t>
            </a:r>
          </a:p>
          <a:p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    </a:t>
            </a:r>
            <a:r>
              <a:rPr lang="en-US" sz="1300" dirty="0" err="1">
                <a:solidFill>
                  <a:srgbClr val="FFFFFF"/>
                </a:solidFill>
                <a:latin typeface="Courier"/>
                <a:cs typeface="Courier"/>
              </a:rPr>
              <a:t>samp.num</a:t>
            </a:r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rgbClr val="FFFFFF"/>
                </a:solidFill>
                <a:latin typeface="Courier"/>
                <a:cs typeface="Courier"/>
              </a:rPr>
              <a:t>i</a:t>
            </a:r>
            <a:endParaRPr lang="en-US" sz="1300" dirty="0">
              <a:solidFill>
                <a:srgbClr val="FFFFFF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    </a:t>
            </a:r>
            <a:r>
              <a:rPr lang="en-US" sz="1300" dirty="0" err="1">
                <a:solidFill>
                  <a:srgbClr val="FFFFFF"/>
                </a:solidFill>
                <a:latin typeface="Courier"/>
                <a:cs typeface="Courier"/>
              </a:rPr>
              <a:t>elem.num</a:t>
            </a:r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 &lt;- j</a:t>
            </a:r>
          </a:p>
          <a:p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    # Feature formulation:</a:t>
            </a:r>
          </a:p>
          <a:p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    ce1 &lt;- conditional.config.energy2(</a:t>
            </a:r>
          </a:p>
          <a:p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      </a:t>
            </a:r>
            <a:r>
              <a:rPr lang="en-US" sz="1300" dirty="0" err="1">
                <a:solidFill>
                  <a:srgbClr val="FFFFFF"/>
                </a:solidFill>
                <a:latin typeface="Courier"/>
                <a:cs typeface="Courier"/>
              </a:rPr>
              <a:t>config</a:t>
            </a:r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 = </a:t>
            </a:r>
            <a:r>
              <a:rPr lang="en-US" sz="1300" dirty="0" err="1">
                <a:solidFill>
                  <a:srgbClr val="FFFFFF"/>
                </a:solidFill>
                <a:latin typeface="Courier"/>
                <a:cs typeface="Courier"/>
              </a:rPr>
              <a:t>samps</a:t>
            </a:r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[</a:t>
            </a:r>
            <a:r>
              <a:rPr lang="en-US" sz="1300" dirty="0" err="1">
                <a:solidFill>
                  <a:srgbClr val="FFFFFF"/>
                </a:solidFill>
                <a:latin typeface="Courier"/>
                <a:cs typeface="Courier"/>
              </a:rPr>
              <a:t>samp.num</a:t>
            </a:r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,], </a:t>
            </a:r>
          </a:p>
          <a:p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      </a:t>
            </a:r>
            <a:r>
              <a:rPr lang="en-US" sz="1300" dirty="0" err="1">
                <a:solidFill>
                  <a:srgbClr val="FFFFFF"/>
                </a:solidFill>
                <a:latin typeface="Courier"/>
                <a:cs typeface="Courier"/>
              </a:rPr>
              <a:t>condition.element.number</a:t>
            </a:r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 = </a:t>
            </a:r>
            <a:r>
              <a:rPr lang="en-US" sz="1300" dirty="0" err="1">
                <a:solidFill>
                  <a:srgbClr val="FFFFFF"/>
                </a:solidFill>
                <a:latin typeface="Courier"/>
                <a:cs typeface="Courier"/>
              </a:rPr>
              <a:t>elem.num</a:t>
            </a:r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</a:p>
          <a:p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      </a:t>
            </a:r>
            <a:r>
              <a:rPr lang="en-US" sz="1300" dirty="0" err="1">
                <a:solidFill>
                  <a:srgbClr val="FFFFFF"/>
                </a:solidFill>
                <a:latin typeface="Courier"/>
                <a:cs typeface="Courier"/>
              </a:rPr>
              <a:t>crf</a:t>
            </a:r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=</a:t>
            </a:r>
            <a:r>
              <a:rPr lang="en-US" sz="1300" dirty="0" err="1">
                <a:solidFill>
                  <a:srgbClr val="FFFFFF"/>
                </a:solidFill>
                <a:latin typeface="Courier"/>
                <a:cs typeface="Courier"/>
              </a:rPr>
              <a:t>known.model</a:t>
            </a:r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</a:p>
          <a:p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      </a:t>
            </a:r>
            <a:r>
              <a:rPr lang="en-US" sz="1300" dirty="0" err="1">
                <a:solidFill>
                  <a:srgbClr val="FFFFFF"/>
                </a:solidFill>
                <a:latin typeface="Courier"/>
                <a:cs typeface="Courier"/>
              </a:rPr>
              <a:t>ff</a:t>
            </a:r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=f0, </a:t>
            </a:r>
            <a:r>
              <a:rPr lang="en-US" sz="1300" dirty="0" err="1">
                <a:solidFill>
                  <a:srgbClr val="FFFFFF"/>
                </a:solidFill>
                <a:latin typeface="Courier"/>
                <a:cs typeface="Courier"/>
              </a:rPr>
              <a:t>printQ</a:t>
            </a:r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=FALSE)</a:t>
            </a:r>
          </a:p>
          <a:p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    </a:t>
            </a:r>
          </a:p>
          <a:p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    # Feature function formulation:</a:t>
            </a:r>
          </a:p>
          <a:p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    ce2 &lt;- conditional.config.energy2(</a:t>
            </a:r>
          </a:p>
          <a:p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             </a:t>
            </a:r>
            <a:r>
              <a:rPr lang="en-US" sz="1300" dirty="0" err="1">
                <a:solidFill>
                  <a:srgbClr val="FFFFFF"/>
                </a:solidFill>
                <a:latin typeface="Courier"/>
                <a:cs typeface="Courier"/>
              </a:rPr>
              <a:t>config</a:t>
            </a:r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 = </a:t>
            </a:r>
            <a:r>
              <a:rPr lang="en-US" sz="1300" dirty="0" err="1">
                <a:solidFill>
                  <a:srgbClr val="FFFFFF"/>
                </a:solidFill>
                <a:latin typeface="Courier"/>
                <a:cs typeface="Courier"/>
              </a:rPr>
              <a:t>samps</a:t>
            </a:r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[</a:t>
            </a:r>
            <a:r>
              <a:rPr lang="en-US" sz="1300" dirty="0" err="1">
                <a:solidFill>
                  <a:srgbClr val="FFFFFF"/>
                </a:solidFill>
                <a:latin typeface="Courier"/>
                <a:cs typeface="Courier"/>
              </a:rPr>
              <a:t>samp.num</a:t>
            </a:r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,], </a:t>
            </a:r>
          </a:p>
          <a:p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             </a:t>
            </a:r>
            <a:r>
              <a:rPr lang="en-US" sz="1300" dirty="0" err="1">
                <a:solidFill>
                  <a:srgbClr val="FFFFFF"/>
                </a:solidFill>
                <a:latin typeface="Courier"/>
                <a:cs typeface="Courier"/>
              </a:rPr>
              <a:t>condition.element.number</a:t>
            </a:r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 = </a:t>
            </a:r>
            <a:r>
              <a:rPr lang="en-US" sz="1300" dirty="0" err="1">
                <a:solidFill>
                  <a:srgbClr val="FFFFFF"/>
                </a:solidFill>
                <a:latin typeface="Courier"/>
                <a:cs typeface="Courier"/>
              </a:rPr>
              <a:t>elem.num</a:t>
            </a:r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</a:p>
          <a:p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             </a:t>
            </a:r>
            <a:r>
              <a:rPr lang="en-US" sz="1300" dirty="0" err="1">
                <a:solidFill>
                  <a:srgbClr val="FFFFFF"/>
                </a:solidFill>
                <a:latin typeface="Courier"/>
                <a:cs typeface="Courier"/>
              </a:rPr>
              <a:t>crf</a:t>
            </a:r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=</a:t>
            </a:r>
            <a:r>
              <a:rPr lang="en-US" sz="1300" dirty="0" err="1">
                <a:solidFill>
                  <a:srgbClr val="FFFFFF"/>
                </a:solidFill>
                <a:latin typeface="Courier"/>
                <a:cs typeface="Courier"/>
              </a:rPr>
              <a:t>known.model</a:t>
            </a:r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</a:p>
          <a:p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             </a:t>
            </a:r>
            <a:r>
              <a:rPr lang="en-US" sz="1300" dirty="0" err="1">
                <a:solidFill>
                  <a:srgbClr val="FFFFFF"/>
                </a:solidFill>
                <a:latin typeface="Courier"/>
                <a:cs typeface="Courier"/>
              </a:rPr>
              <a:t>ff</a:t>
            </a:r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=f0, </a:t>
            </a:r>
            <a:r>
              <a:rPr lang="en-US" sz="1300" dirty="0" err="1">
                <a:solidFill>
                  <a:srgbClr val="FFFFFF"/>
                </a:solidFill>
                <a:latin typeface="Courier"/>
                <a:cs typeface="Courier"/>
              </a:rPr>
              <a:t>printQ</a:t>
            </a:r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=FALSE)</a:t>
            </a:r>
          </a:p>
          <a:p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    </a:t>
            </a:r>
          </a:p>
          <a:p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    </a:t>
            </a:r>
            <a:r>
              <a:rPr lang="en-US" sz="1300" dirty="0" err="1">
                <a:solidFill>
                  <a:srgbClr val="FFFFFF"/>
                </a:solidFill>
                <a:latin typeface="Courier"/>
                <a:cs typeface="Courier"/>
              </a:rPr>
              <a:t>en.result</a:t>
            </a:r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[count,] &lt;- c(i,j,ce1,ce2,ce1-ce2)</a:t>
            </a:r>
          </a:p>
          <a:p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    count &lt;- count + 1</a:t>
            </a:r>
          </a:p>
          <a:p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  }</a:t>
            </a:r>
          </a:p>
          <a:p>
            <a:r>
              <a:rPr lang="en-US" sz="1300" dirty="0" smtClean="0">
                <a:solidFill>
                  <a:srgbClr val="FFFFFF"/>
                </a:solidFill>
                <a:latin typeface="Courier"/>
                <a:cs typeface="Courier"/>
              </a:rPr>
              <a:t>}</a:t>
            </a:r>
          </a:p>
          <a:p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en.result</a:t>
            </a:r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en.result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[,5] </a:t>
            </a:r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plot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(1:length(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en.result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[,5]),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en.result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[,5],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ylab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="Difference",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xlab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="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index"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01633" y="232343"/>
            <a:ext cx="7800150" cy="4688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Try </a:t>
            </a:r>
            <a:r>
              <a:rPr lang="en-US" sz="2200" dirty="0" smtClean="0">
                <a:latin typeface="Times New Roman"/>
                <a:cs typeface="Times New Roman"/>
              </a:rPr>
              <a:t>out on all the sampled configurations:</a:t>
            </a:r>
          </a:p>
        </p:txBody>
      </p:sp>
    </p:spTree>
    <p:extLst>
      <p:ext uri="{BB962C8B-B14F-4D97-AF65-F5344CB8AC3E}">
        <p14:creationId xmlns:p14="http://schemas.microsoft.com/office/powerpoint/2010/main" val="27568307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0"/>
            <a:ext cx="8218926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375736" y="1111305"/>
            <a:ext cx="9111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Check:</a:t>
            </a:r>
            <a:endParaRPr lang="en-US" sz="2000" dirty="0">
              <a:latin typeface="Times New Roman"/>
              <a:cs typeface="Times New Roman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1560" y="1499566"/>
            <a:ext cx="6524734" cy="63324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935671" y="1329855"/>
            <a:ext cx="4123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??</a:t>
            </a: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107637" y="3856747"/>
            <a:ext cx="10822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Times New Roman"/>
                <a:cs typeface="Times New Roman"/>
              </a:rPr>
              <a:t>Yup!</a:t>
            </a:r>
            <a:endParaRPr lang="en-US" sz="36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7855953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641319" y="444019"/>
            <a:ext cx="7800150" cy="10509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We have enough tools now to see a concrete example of how the (log) likelihood differs from the (log) pseudo-likelihood. 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1230250" y="1588655"/>
            <a:ext cx="7800150" cy="8985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next example is a bit lengthy and in symbolic form, but the differences will be very clear.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4063680" y="2940027"/>
            <a:ext cx="943920" cy="986096"/>
            <a:chOff x="2902001" y="1583311"/>
            <a:chExt cx="943920" cy="986096"/>
          </a:xfrm>
        </p:grpSpPr>
        <p:sp>
          <p:nvSpPr>
            <p:cNvPr id="5" name="Oval 4"/>
            <p:cNvSpPr/>
            <p:nvPr/>
          </p:nvSpPr>
          <p:spPr>
            <a:xfrm>
              <a:off x="2902001" y="1655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005259" y="1583311"/>
              <a:ext cx="84066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i="1" dirty="0" smtClean="0">
                  <a:latin typeface="Times New Roman"/>
                  <a:cs typeface="Times New Roman"/>
                </a:rPr>
                <a:t>X</a:t>
              </a:r>
              <a:r>
                <a:rPr lang="en-US" sz="4800" baseline="-25000" dirty="0" smtClean="0">
                  <a:latin typeface="Times New Roman"/>
                  <a:cs typeface="Times New Roman"/>
                </a:rPr>
                <a:t>2</a:t>
              </a:r>
              <a:endParaRPr lang="en-US" sz="4800" baseline="-25000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5186917" y="4594526"/>
            <a:ext cx="947260" cy="933960"/>
            <a:chOff x="2101901" y="3159447"/>
            <a:chExt cx="947260" cy="933960"/>
          </a:xfrm>
        </p:grpSpPr>
        <p:sp>
          <p:nvSpPr>
            <p:cNvPr id="8" name="Oval 7"/>
            <p:cNvSpPr/>
            <p:nvPr/>
          </p:nvSpPr>
          <p:spPr>
            <a:xfrm>
              <a:off x="2101901" y="3179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208499" y="3159447"/>
              <a:ext cx="84066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i="1" dirty="0" smtClean="0">
                  <a:latin typeface="Times New Roman"/>
                  <a:cs typeface="Times New Roman"/>
                </a:rPr>
                <a:t>X</a:t>
              </a:r>
              <a:r>
                <a:rPr lang="en-US" sz="4800" baseline="-25000" dirty="0" smtClean="0">
                  <a:latin typeface="Times New Roman"/>
                  <a:cs typeface="Times New Roman"/>
                </a:rPr>
                <a:t>3</a:t>
              </a:r>
              <a:endParaRPr lang="en-US" sz="4800" baseline="-25000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2804317" y="4598227"/>
            <a:ext cx="943920" cy="932624"/>
            <a:chOff x="2228901" y="1522483"/>
            <a:chExt cx="943920" cy="932624"/>
          </a:xfrm>
        </p:grpSpPr>
        <p:sp>
          <p:nvSpPr>
            <p:cNvPr id="11" name="Oval 10"/>
            <p:cNvSpPr/>
            <p:nvPr/>
          </p:nvSpPr>
          <p:spPr>
            <a:xfrm>
              <a:off x="2228901" y="15407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332159" y="1522483"/>
              <a:ext cx="84066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i="1" dirty="0" smtClean="0">
                  <a:latin typeface="Times New Roman"/>
                  <a:cs typeface="Times New Roman"/>
                </a:rPr>
                <a:t>X</a:t>
              </a:r>
              <a:r>
                <a:rPr lang="en-US" sz="4800" baseline="-25000" dirty="0" smtClean="0">
                  <a:latin typeface="Times New Roman"/>
                  <a:cs typeface="Times New Roman"/>
                </a:rPr>
                <a:t>1</a:t>
              </a:r>
              <a:endParaRPr lang="en-US" sz="4800" baseline="-25000" dirty="0">
                <a:latin typeface="Times New Roman"/>
                <a:cs typeface="Times New Roman"/>
              </a:endParaRPr>
            </a:p>
          </p:txBody>
        </p:sp>
      </p:grpSp>
      <p:cxnSp>
        <p:nvCxnSpPr>
          <p:cNvPr id="13" name="Straight Connector 12"/>
          <p:cNvCxnSpPr>
            <a:endCxn id="8" idx="2"/>
          </p:cNvCxnSpPr>
          <p:nvPr/>
        </p:nvCxnSpPr>
        <p:spPr>
          <a:xfrm flipV="1">
            <a:off x="3718717" y="5071286"/>
            <a:ext cx="14682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cxnSpLocks noChangeAspect="1"/>
          </p:cNvCxnSpPr>
          <p:nvPr/>
        </p:nvCxnSpPr>
        <p:spPr>
          <a:xfrm flipH="1" flipV="1">
            <a:off x="4952680" y="3641671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cxnSpLocks noChangeAspect="1"/>
          </p:cNvCxnSpPr>
          <p:nvPr/>
        </p:nvCxnSpPr>
        <p:spPr>
          <a:xfrm flipV="1">
            <a:off x="3410389" y="3668595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1101301" y="3547036"/>
            <a:ext cx="216537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Consider the MRF: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6298228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326760" y="216414"/>
            <a:ext cx="7800150" cy="8648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More specifically, with the parameterization: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693296" y="2001645"/>
            <a:ext cx="943920" cy="986096"/>
            <a:chOff x="2902001" y="1583311"/>
            <a:chExt cx="943920" cy="986096"/>
          </a:xfrm>
        </p:grpSpPr>
        <p:sp>
          <p:nvSpPr>
            <p:cNvPr id="7" name="Oval 6"/>
            <p:cNvSpPr/>
            <p:nvPr/>
          </p:nvSpPr>
          <p:spPr>
            <a:xfrm>
              <a:off x="2902001" y="1655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005259" y="1583311"/>
              <a:ext cx="84066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i="1" dirty="0" smtClean="0">
                  <a:latin typeface="Times New Roman"/>
                  <a:cs typeface="Times New Roman"/>
                </a:rPr>
                <a:t>X</a:t>
              </a:r>
              <a:r>
                <a:rPr lang="en-US" sz="4800" baseline="-25000" dirty="0" smtClean="0">
                  <a:latin typeface="Times New Roman"/>
                  <a:cs typeface="Times New Roman"/>
                </a:rPr>
                <a:t>2</a:t>
              </a:r>
              <a:endParaRPr lang="en-US" sz="4800" baseline="-25000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4816533" y="3656144"/>
            <a:ext cx="947260" cy="933960"/>
            <a:chOff x="2101901" y="3159447"/>
            <a:chExt cx="947260" cy="933960"/>
          </a:xfrm>
        </p:grpSpPr>
        <p:sp>
          <p:nvSpPr>
            <p:cNvPr id="10" name="Oval 9"/>
            <p:cNvSpPr/>
            <p:nvPr/>
          </p:nvSpPr>
          <p:spPr>
            <a:xfrm>
              <a:off x="2101901" y="3179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208499" y="3159447"/>
              <a:ext cx="84066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i="1" dirty="0" smtClean="0">
                  <a:latin typeface="Times New Roman"/>
                  <a:cs typeface="Times New Roman"/>
                </a:rPr>
                <a:t>X</a:t>
              </a:r>
              <a:r>
                <a:rPr lang="en-US" sz="4800" baseline="-25000" dirty="0" smtClean="0">
                  <a:latin typeface="Times New Roman"/>
                  <a:cs typeface="Times New Roman"/>
                </a:rPr>
                <a:t>3</a:t>
              </a:r>
              <a:endParaRPr lang="en-US" sz="4800" baseline="-25000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2433933" y="3659845"/>
            <a:ext cx="943920" cy="932624"/>
            <a:chOff x="2228901" y="1522483"/>
            <a:chExt cx="943920" cy="932624"/>
          </a:xfrm>
        </p:grpSpPr>
        <p:sp>
          <p:nvSpPr>
            <p:cNvPr id="13" name="Oval 12"/>
            <p:cNvSpPr/>
            <p:nvPr/>
          </p:nvSpPr>
          <p:spPr>
            <a:xfrm>
              <a:off x="2228901" y="15407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332159" y="1522483"/>
              <a:ext cx="84066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i="1" dirty="0" smtClean="0">
                  <a:latin typeface="Times New Roman"/>
                  <a:cs typeface="Times New Roman"/>
                </a:rPr>
                <a:t>X</a:t>
              </a:r>
              <a:r>
                <a:rPr lang="en-US" sz="4800" baseline="-25000" dirty="0" smtClean="0">
                  <a:latin typeface="Times New Roman"/>
                  <a:cs typeface="Times New Roman"/>
                </a:rPr>
                <a:t>1</a:t>
              </a:r>
              <a:endParaRPr lang="en-US" sz="4800" baseline="-25000" dirty="0">
                <a:latin typeface="Times New Roman"/>
                <a:cs typeface="Times New Roman"/>
              </a:endParaRPr>
            </a:p>
          </p:txBody>
        </p:sp>
      </p:grpSp>
      <p:cxnSp>
        <p:nvCxnSpPr>
          <p:cNvPr id="15" name="Straight Connector 14"/>
          <p:cNvCxnSpPr>
            <a:endCxn id="10" idx="2"/>
          </p:cNvCxnSpPr>
          <p:nvPr/>
        </p:nvCxnSpPr>
        <p:spPr>
          <a:xfrm flipV="1">
            <a:off x="3348333" y="4132904"/>
            <a:ext cx="14682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cxnSpLocks noChangeAspect="1"/>
          </p:cNvCxnSpPr>
          <p:nvPr/>
        </p:nvCxnSpPr>
        <p:spPr>
          <a:xfrm flipH="1" flipV="1">
            <a:off x="4582296" y="2703289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cxnSpLocks noChangeAspect="1"/>
          </p:cNvCxnSpPr>
          <p:nvPr/>
        </p:nvCxnSpPr>
        <p:spPr>
          <a:xfrm flipV="1">
            <a:off x="3040005" y="2730213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1086" y="1346438"/>
            <a:ext cx="3077104" cy="33832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5306" y="4219445"/>
            <a:ext cx="1158768" cy="586121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9039" y="1346438"/>
            <a:ext cx="1207049" cy="610542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7589" y="4219445"/>
            <a:ext cx="1143779" cy="578539"/>
          </a:xfrm>
          <a:prstGeom prst="rect">
            <a:avLst/>
          </a:prstGeom>
        </p:spPr>
      </p:pic>
      <p:sp>
        <p:nvSpPr>
          <p:cNvPr id="32" name="Content Placeholder 2"/>
          <p:cNvSpPr txBox="1">
            <a:spLocks/>
          </p:cNvSpPr>
          <p:nvPr/>
        </p:nvSpPr>
        <p:spPr>
          <a:xfrm>
            <a:off x="852818" y="5889970"/>
            <a:ext cx="5149590" cy="8445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>
                <a:latin typeface="Times New Roman"/>
                <a:cs typeface="Times New Roman"/>
              </a:rPr>
              <a:t>c</a:t>
            </a:r>
            <a:r>
              <a:rPr lang="en-US" sz="2200" dirty="0" smtClean="0">
                <a:latin typeface="Times New Roman"/>
                <a:cs typeface="Times New Roman"/>
              </a:rPr>
              <a:t>ompute pseudo-log likelihood vs. log likelihood for all possible configurations.</a:t>
            </a: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4654" y="2765332"/>
            <a:ext cx="1865514" cy="575531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3690" y="4805566"/>
            <a:ext cx="1905722" cy="587935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89251" y="2754574"/>
            <a:ext cx="1900387" cy="586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8191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32" grpId="0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4057" y="1617092"/>
            <a:ext cx="5554064" cy="75805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409" y="2764578"/>
            <a:ext cx="5191252" cy="61914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002" y="3591047"/>
            <a:ext cx="5626975" cy="638191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5814136" y="3229362"/>
            <a:ext cx="32075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"/>
                <a:cs typeface="Times"/>
              </a:rPr>
              <a:t>This form will make the hand calculation of the pseudo-likelihood a little easier and more transparent</a:t>
            </a:r>
            <a:endParaRPr lang="en-US" dirty="0">
              <a:latin typeface="Times"/>
              <a:cs typeface="Times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9774" y="4510397"/>
            <a:ext cx="7148457" cy="425827"/>
          </a:xfrm>
          <a:prstGeom prst="rect">
            <a:avLst/>
          </a:prstGeom>
        </p:spPr>
      </p:pic>
      <p:sp>
        <p:nvSpPr>
          <p:cNvPr id="26" name="Content Placeholder 2"/>
          <p:cNvSpPr txBox="1">
            <a:spLocks/>
          </p:cNvSpPr>
          <p:nvPr/>
        </p:nvSpPr>
        <p:spPr>
          <a:xfrm>
            <a:off x="396007" y="1159726"/>
            <a:ext cx="8384418" cy="4383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 smtClean="0">
                <a:latin typeface="Times New Roman"/>
                <a:cs typeface="Times New Roman"/>
              </a:rPr>
              <a:t>For the </a:t>
            </a:r>
            <a:r>
              <a:rPr lang="en-US" sz="2200" b="1" i="1" u="sng" dirty="0" smtClean="0">
                <a:latin typeface="Times New Roman"/>
                <a:cs typeface="Times New Roman"/>
              </a:rPr>
              <a:t>log pseudo-likelihood</a:t>
            </a:r>
            <a:r>
              <a:rPr lang="en-US" sz="2200" dirty="0" smtClean="0">
                <a:latin typeface="Times New Roman"/>
                <a:cs typeface="Times New Roman"/>
              </a:rPr>
              <a:t> we’ll need:</a:t>
            </a:r>
          </a:p>
        </p:txBody>
      </p:sp>
    </p:spTree>
    <p:extLst>
      <p:ext uri="{BB962C8B-B14F-4D97-AF65-F5344CB8AC3E}">
        <p14:creationId xmlns:p14="http://schemas.microsoft.com/office/powerpoint/2010/main" val="1981732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387685" y="4805885"/>
            <a:ext cx="7366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with the node parameter association that can be read off the graph on the previous slide:</a:t>
            </a: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86085" y="3260494"/>
            <a:ext cx="7366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Using the conditional energy formula:</a:t>
            </a:r>
            <a:endParaRPr lang="en-US" sz="2000" dirty="0">
              <a:latin typeface="Times New Roman"/>
              <a:cs typeface="Times New Roman"/>
            </a:endParaRPr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7739625"/>
              </p:ext>
            </p:extLst>
          </p:nvPr>
        </p:nvGraphicFramePr>
        <p:xfrm>
          <a:off x="1374273" y="5607351"/>
          <a:ext cx="6169868" cy="1165860"/>
        </p:xfrm>
        <a:graphic>
          <a:graphicData uri="http://schemas.openxmlformats.org/drawingml/2006/table">
            <a:tbl>
              <a:tblPr/>
              <a:tblGrid>
                <a:gridCol w="825500"/>
                <a:gridCol w="2944068"/>
                <a:gridCol w="2400300"/>
              </a:tblGrid>
              <a:tr h="30480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node </a:t>
                      </a:r>
                      <a:r>
                        <a:rPr lang="en-US" sz="1800" b="0" i="1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1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i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ne(</a:t>
                      </a:r>
                      <a:r>
                        <a:rPr lang="en-US" sz="1800" b="0" i="1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i</a:t>
                      </a:r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): connected 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nodes ( </a:t>
                      </a:r>
                      <a:r>
                        <a:rPr lang="en-US" sz="1800" b="0" i="1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1" u="none" strike="noStrike" baseline="-25000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i 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~ </a:t>
                      </a:r>
                      <a:r>
                        <a:rPr lang="en-US" sz="1800" b="0" i="1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1" u="none" strike="noStrike" baseline="-25000" dirty="0" err="1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j</a:t>
                      </a:r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)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associated parameters </a:t>
                      </a:r>
                      <a:r>
                        <a:rPr lang="en-US" sz="1800" b="0" i="1" u="none" strike="noStrike">
                          <a:solidFill>
                            <a:srgbClr val="000000"/>
                          </a:solidFill>
                          <a:effectLst/>
                          <a:latin typeface="Symbol"/>
                        </a:rPr>
                        <a:t>q</a:t>
                      </a:r>
                      <a:r>
                        <a:rPr lang="en-US" sz="1800" b="0" i="1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k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94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2, 3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1, 4, 5, 6, 7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2667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1, 3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2, 4, 5, 8, 9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667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3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1, 2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3, 6, 7, 8, 9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199799"/>
              </p:ext>
            </p:extLst>
          </p:nvPr>
        </p:nvGraphicFramePr>
        <p:xfrm>
          <a:off x="3780803" y="144611"/>
          <a:ext cx="3352800" cy="2936240"/>
        </p:xfrm>
        <a:graphic>
          <a:graphicData uri="http://schemas.openxmlformats.org/drawingml/2006/table">
            <a:tbl>
              <a:tblPr/>
              <a:tblGrid>
                <a:gridCol w="876300"/>
                <a:gridCol w="825500"/>
                <a:gridCol w="825500"/>
                <a:gridCol w="825500"/>
              </a:tblGrid>
              <a:tr h="30480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17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config #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1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1" u="none" strike="noStrike" baseline="-25000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  <a:endParaRPr lang="en-US" sz="1800" b="0" i="1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1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1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  <a:endParaRPr lang="en-US" sz="1800" b="0" i="1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1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1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3</a:t>
                      </a:r>
                      <a:endParaRPr lang="en-US" sz="1800" b="0" i="1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940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26670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6670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3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6670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4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7940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6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6670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7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6670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8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178141" y="1437426"/>
            <a:ext cx="34525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All possible configurations are:</a:t>
            </a:r>
            <a:endParaRPr lang="en-US" sz="2000" dirty="0">
              <a:latin typeface="Times New Roman"/>
              <a:cs typeface="Times New Roman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7501" y="4051596"/>
            <a:ext cx="5626975" cy="638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3119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1875" y="919152"/>
            <a:ext cx="6056940" cy="51421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2829" y="123760"/>
            <a:ext cx="3117339" cy="3265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1875" y="1546007"/>
            <a:ext cx="4628293" cy="995729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1876" y="2716484"/>
            <a:ext cx="2777924" cy="226395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41875" y="3347236"/>
            <a:ext cx="4628293" cy="995728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41875" y="4523892"/>
            <a:ext cx="2777925" cy="226395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41875" y="5145693"/>
            <a:ext cx="4537276" cy="976147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41876" y="6343327"/>
            <a:ext cx="2882900" cy="234950"/>
          </a:xfrm>
          <a:prstGeom prst="rect">
            <a:avLst/>
          </a:prstGeom>
        </p:spPr>
      </p:pic>
      <p:cxnSp>
        <p:nvCxnSpPr>
          <p:cNvPr id="31" name="Straight Connector 30"/>
          <p:cNvCxnSpPr/>
          <p:nvPr/>
        </p:nvCxnSpPr>
        <p:spPr>
          <a:xfrm>
            <a:off x="648181" y="3148694"/>
            <a:ext cx="7844328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655073" y="4941614"/>
            <a:ext cx="7844328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655073" y="670984"/>
            <a:ext cx="7844328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23834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Straight Connector 30"/>
          <p:cNvCxnSpPr/>
          <p:nvPr/>
        </p:nvCxnSpPr>
        <p:spPr>
          <a:xfrm>
            <a:off x="648181" y="3148694"/>
            <a:ext cx="7844328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655073" y="4941614"/>
            <a:ext cx="7844328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0961" y="619351"/>
            <a:ext cx="3090589" cy="32371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1875" y="1432937"/>
            <a:ext cx="4867981" cy="104729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1876" y="2633935"/>
            <a:ext cx="2893012" cy="22487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1874" y="3357680"/>
            <a:ext cx="4852793" cy="104402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41876" y="4518086"/>
            <a:ext cx="3572548" cy="22178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41874" y="5280527"/>
            <a:ext cx="4323880" cy="123457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406105" y="5748421"/>
            <a:ext cx="8381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Times New Roman"/>
                <a:cs typeface="Times New Roman"/>
              </a:rPr>
              <a:t>e</a:t>
            </a:r>
            <a:r>
              <a:rPr lang="en-US" sz="3600" dirty="0" smtClean="0">
                <a:latin typeface="Times New Roman"/>
                <a:cs typeface="Times New Roman"/>
              </a:rPr>
              <a:t>tc.</a:t>
            </a:r>
            <a:endParaRPr lang="en-US" sz="36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597091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63474" y="301245"/>
            <a:ext cx="13819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Synopsis:</a:t>
            </a:r>
            <a:endParaRPr lang="en-US" sz="2400" dirty="0">
              <a:latin typeface="Times New Roman"/>
              <a:cs typeface="Times New Roman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92" y="1020010"/>
            <a:ext cx="4387789" cy="68138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92" y="3564684"/>
            <a:ext cx="4350682" cy="6858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858" y="2290669"/>
            <a:ext cx="4359416" cy="6858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858" y="4777862"/>
            <a:ext cx="4293895" cy="6858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69897" y="1015597"/>
            <a:ext cx="4359416" cy="6858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69897" y="2290669"/>
            <a:ext cx="4293895" cy="6858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69897" y="3564684"/>
            <a:ext cx="4293895" cy="6858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08744" y="4777862"/>
            <a:ext cx="4355048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205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Here is how you implement feature functions in R: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62819" y="1515181"/>
            <a:ext cx="7664854" cy="4524316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Make up some state </a:t>
            </a:r>
            <a:r>
              <a:rPr lang="en-US" dirty="0" smtClean="0">
                <a:solidFill>
                  <a:srgbClr val="FFFF00"/>
                </a:solidFill>
                <a:latin typeface="Courier"/>
                <a:cs typeface="Courier"/>
              </a:rPr>
              <a:t>labels:</a:t>
            </a:r>
            <a:endParaRPr lang="en-US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s1 &lt;- "a"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s2 &lt;- "b"</a:t>
            </a:r>
          </a:p>
          <a:p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Define a weight vector: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w &lt;- c(2,-1) </a:t>
            </a:r>
          </a:p>
          <a:p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Define feature function: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f &lt;- function(y){ w * 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Try it out: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f("a")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f("b"</a:t>
            </a: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What happens for an undefined state</a:t>
            </a:r>
          </a:p>
          <a:p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f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(12</a:t>
            </a: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dirty="0" smtClean="0">
              <a:solidFill>
                <a:srgbClr val="FFFF00"/>
              </a:solidFill>
              <a:latin typeface="Courier"/>
              <a:cs typeface="Courier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7398" y="4948441"/>
            <a:ext cx="3276600" cy="162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1315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931" y="556875"/>
            <a:ext cx="7148457" cy="42582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305" y="5913521"/>
            <a:ext cx="5925313" cy="42976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05305" y="1270000"/>
            <a:ext cx="70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Using the node complement equivalent configurations in the table below:</a:t>
            </a:r>
            <a:endParaRPr lang="en-US" dirty="0">
              <a:latin typeface="Times New Roman"/>
              <a:cs typeface="Times New Roman"/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8753273"/>
              </p:ext>
            </p:extLst>
          </p:nvPr>
        </p:nvGraphicFramePr>
        <p:xfrm>
          <a:off x="1483561" y="1717913"/>
          <a:ext cx="5829300" cy="2997200"/>
        </p:xfrm>
        <a:graphic>
          <a:graphicData uri="http://schemas.openxmlformats.org/drawingml/2006/table">
            <a:tbl>
              <a:tblPr/>
              <a:tblGrid>
                <a:gridCol w="876300"/>
                <a:gridCol w="825500"/>
                <a:gridCol w="825500"/>
                <a:gridCol w="825500"/>
                <a:gridCol w="825500"/>
                <a:gridCol w="825500"/>
                <a:gridCol w="825500"/>
              </a:tblGrid>
              <a:tr h="30480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Complements (</a:t>
                      </a:r>
                      <a:r>
                        <a:rPr lang="en-US" sz="1800" b="0" i="1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1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i</a:t>
                      </a: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)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17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config #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1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1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  <a:endParaRPr lang="en-US" sz="1800" b="0" i="1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1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1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  <a:endParaRPr lang="en-US" sz="1800" b="0" i="1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1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1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3</a:t>
                      </a:r>
                      <a:endParaRPr lang="en-US" sz="1800" b="0" i="1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800" b="0" i="1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fr-FR" sz="1800" b="0" i="1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  <a:r>
                        <a:rPr lang="fr-FR" sz="1800" b="0" i="1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'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800" b="0" i="1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fr-FR" sz="1800" b="0" i="1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  <a:r>
                        <a:rPr lang="fr-FR" sz="1800" b="0" i="1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'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800" b="0" i="1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fr-FR" sz="1800" b="0" i="1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3</a:t>
                      </a:r>
                      <a:r>
                        <a:rPr lang="fr-FR" sz="1800" b="0" i="1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'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3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4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6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7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8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4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943131" y="5352716"/>
            <a:ext cx="26072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/>
                <a:cs typeface="Times New Roman"/>
              </a:rPr>
              <a:t>w</a:t>
            </a:r>
            <a:r>
              <a:rPr lang="en-US" dirty="0" smtClean="0">
                <a:latin typeface="Times New Roman"/>
                <a:cs typeface="Times New Roman"/>
              </a:rPr>
              <a:t>e can write for example: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298430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205163"/>
            <a:ext cx="4666997" cy="67665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863474" y="301245"/>
            <a:ext cx="13819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Synopsis:</a:t>
            </a:r>
            <a:endParaRPr lang="en-US" sz="2400" dirty="0">
              <a:latin typeface="Times New Roman"/>
              <a:cs typeface="Times New Roman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" y="2556293"/>
            <a:ext cx="4666992" cy="67665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" y="3896230"/>
            <a:ext cx="4666992" cy="67665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200058"/>
            <a:ext cx="4666994" cy="67665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63351" y="2010969"/>
            <a:ext cx="4666994" cy="67665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63351" y="3432556"/>
            <a:ext cx="4666994" cy="67665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49696" y="4820765"/>
            <a:ext cx="4666994" cy="67665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49696" y="6101267"/>
            <a:ext cx="4666994" cy="676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7303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5234" y="387685"/>
            <a:ext cx="5554064" cy="75805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520" y="1571202"/>
            <a:ext cx="8804268" cy="20574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446" y="4524889"/>
            <a:ext cx="8499191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2007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422" y="126652"/>
            <a:ext cx="8499191" cy="20574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077" y="4800600"/>
            <a:ext cx="8499191" cy="20574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768" y="2462556"/>
            <a:ext cx="8350207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9901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695" y="73005"/>
            <a:ext cx="8350207" cy="2057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695" y="2435240"/>
            <a:ext cx="8350207" cy="2057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695" y="4786945"/>
            <a:ext cx="8350207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0207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Content Placeholder 2"/>
          <p:cNvSpPr txBox="1">
            <a:spLocks/>
          </p:cNvSpPr>
          <p:nvPr/>
        </p:nvSpPr>
        <p:spPr>
          <a:xfrm>
            <a:off x="225796" y="424084"/>
            <a:ext cx="8384418" cy="4383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 smtClean="0">
                <a:latin typeface="Times New Roman"/>
                <a:cs typeface="Times New Roman"/>
              </a:rPr>
              <a:t>For the </a:t>
            </a:r>
            <a:r>
              <a:rPr lang="en-US" sz="2200" b="1" i="1" u="sng" dirty="0" smtClean="0">
                <a:latin typeface="Times New Roman"/>
                <a:cs typeface="Times New Roman"/>
              </a:rPr>
              <a:t>log likelihood</a:t>
            </a:r>
            <a:r>
              <a:rPr lang="en-US" sz="2200" dirty="0" smtClean="0">
                <a:latin typeface="Times New Roman"/>
                <a:cs typeface="Times New Roman"/>
              </a:rPr>
              <a:t> we’ll need:</a:t>
            </a: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3179" y="999397"/>
            <a:ext cx="3308218" cy="307548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23650"/>
            <a:ext cx="8814327" cy="733436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260992" y="2275256"/>
            <a:ext cx="32075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"/>
                <a:cs typeface="Times"/>
              </a:rPr>
              <a:t>This form will make the hand calculation a of the likelihood little easier and more transparent</a:t>
            </a:r>
            <a:endParaRPr lang="en-US" dirty="0">
              <a:latin typeface="Times"/>
              <a:cs typeface="Time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8853" y="3641123"/>
            <a:ext cx="4568221" cy="1009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0119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1325" y="1301145"/>
            <a:ext cx="4151583" cy="27235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3791" y="1726675"/>
            <a:ext cx="2407782" cy="26673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5546" y="2149963"/>
            <a:ext cx="2446723" cy="27104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06107" y="2573249"/>
            <a:ext cx="1855217" cy="26709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92944" y="3010193"/>
            <a:ext cx="2424481" cy="26858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93010" y="3422650"/>
            <a:ext cx="1982249" cy="28427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06599" y="3854953"/>
            <a:ext cx="1918484" cy="27513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19621" y="4295673"/>
            <a:ext cx="2480346" cy="27476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4249" y="4994292"/>
            <a:ext cx="8183880" cy="1169126"/>
          </a:xfrm>
          <a:prstGeom prst="rect">
            <a:avLst/>
          </a:prstGeom>
        </p:spPr>
      </p:pic>
      <p:sp>
        <p:nvSpPr>
          <p:cNvPr id="22" name="Content Placeholder 2"/>
          <p:cNvSpPr txBox="1">
            <a:spLocks/>
          </p:cNvSpPr>
          <p:nvPr/>
        </p:nvSpPr>
        <p:spPr>
          <a:xfrm>
            <a:off x="225796" y="424084"/>
            <a:ext cx="8384418" cy="4383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 smtClean="0">
                <a:latin typeface="Times New Roman"/>
                <a:cs typeface="Times New Roman"/>
              </a:rPr>
              <a:t>With:</a:t>
            </a:r>
          </a:p>
        </p:txBody>
      </p:sp>
    </p:spTree>
    <p:extLst>
      <p:ext uri="{BB962C8B-B14F-4D97-AF65-F5344CB8AC3E}">
        <p14:creationId xmlns:p14="http://schemas.microsoft.com/office/powerpoint/2010/main" val="27599690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96" y="250043"/>
            <a:ext cx="9030523" cy="72768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894" y="1197069"/>
            <a:ext cx="7465455" cy="141353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192428"/>
            <a:ext cx="9144000" cy="76327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156531"/>
            <a:ext cx="9144000" cy="763272"/>
          </a:xfrm>
          <a:prstGeom prst="rect">
            <a:avLst/>
          </a:prstGeom>
        </p:spPr>
      </p:pic>
      <p:sp>
        <p:nvSpPr>
          <p:cNvPr id="17" name="Right Brace 16"/>
          <p:cNvSpPr/>
          <p:nvPr/>
        </p:nvSpPr>
        <p:spPr>
          <a:xfrm>
            <a:off x="7725025" y="1532002"/>
            <a:ext cx="301139" cy="1139181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5678" y="4160360"/>
            <a:ext cx="4018979" cy="289868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7687" y="6079211"/>
            <a:ext cx="405697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6758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2" y="280655"/>
            <a:ext cx="9144000" cy="77689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1" y="2681761"/>
            <a:ext cx="9144000" cy="76327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750619"/>
            <a:ext cx="9144000" cy="77689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677" y="1185780"/>
            <a:ext cx="3340278" cy="28346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7677" y="3645991"/>
            <a:ext cx="3930190" cy="28346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954" y="5780319"/>
            <a:ext cx="3340278" cy="283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094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2" y="1333077"/>
            <a:ext cx="9144000" cy="77689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082822"/>
            <a:ext cx="9144000" cy="7768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142" y="2310398"/>
            <a:ext cx="3340278" cy="28346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3142" y="5020864"/>
            <a:ext cx="3930190" cy="283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1518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We usually define the feature function this way to work with CRF output: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62819" y="1515181"/>
            <a:ext cx="8218942" cy="2862323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dirty="0" smtClean="0">
                <a:solidFill>
                  <a:srgbClr val="FFFF00"/>
                </a:solidFill>
                <a:latin typeface="Courier"/>
                <a:cs typeface="Courier"/>
              </a:rPr>
              <a:t>State labels used by CRF:</a:t>
            </a:r>
            <a:endParaRPr lang="en-US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s1 &lt;- </a:t>
            </a: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1</a:t>
            </a:r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s2 &lt;- </a:t>
            </a: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2</a:t>
            </a:r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Define feature </a:t>
            </a:r>
            <a:r>
              <a:rPr lang="en-US" dirty="0" smtClean="0">
                <a:solidFill>
                  <a:srgbClr val="FFFF00"/>
                </a:solidFill>
                <a:latin typeface="Courier"/>
                <a:cs typeface="Courier"/>
              </a:rPr>
              <a:t>function. State weights are implicitly 1:</a:t>
            </a:r>
            <a:endParaRPr lang="en-US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f &lt;- function(y){ </a:t>
            </a:r>
            <a:r>
              <a:rPr lang="en-US" dirty="0" err="1" smtClean="0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Try it out: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f</a:t>
            </a: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(1)</a:t>
            </a:r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f</a:t>
            </a: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(2)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900" y="3975100"/>
            <a:ext cx="1079500" cy="1092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245100" y="4749800"/>
            <a:ext cx="3763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Compare with example two-slides ago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413170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33" y="1030760"/>
            <a:ext cx="9086574" cy="289373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093" y="4850710"/>
            <a:ext cx="9144000" cy="169927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36537" y="230877"/>
            <a:ext cx="32925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Times New Roman"/>
                <a:cs typeface="Times New Roman"/>
              </a:rPr>
              <a:t>Finally, the totals are:</a:t>
            </a:r>
            <a:endParaRPr lang="en-US" sz="2800" dirty="0">
              <a:latin typeface="Times New Roman"/>
              <a:cs typeface="Times New Roman"/>
            </a:endParaRPr>
          </a:p>
        </p:txBody>
      </p:sp>
      <p:sp>
        <p:nvSpPr>
          <p:cNvPr id="3" name="Right Brace 2"/>
          <p:cNvSpPr/>
          <p:nvPr/>
        </p:nvSpPr>
        <p:spPr>
          <a:xfrm rot="10800000">
            <a:off x="3583249" y="1799251"/>
            <a:ext cx="489445" cy="2125242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Brace 6"/>
          <p:cNvSpPr/>
          <p:nvPr/>
        </p:nvSpPr>
        <p:spPr>
          <a:xfrm rot="10800000">
            <a:off x="3338524" y="5477143"/>
            <a:ext cx="489445" cy="1117136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144241" y="2434282"/>
            <a:ext cx="24390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“Normalizer” for log pseudo-likelihood</a:t>
            </a: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05621" y="5682464"/>
            <a:ext cx="24390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“Normalizer” for log likelihood</a:t>
            </a: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682790" y="458660"/>
            <a:ext cx="38494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“Energy” for log pseudo-likelihood</a:t>
            </a: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689675" y="4344760"/>
            <a:ext cx="38494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“Energy” for log likelihood</a:t>
            </a: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11" name="Right Brace 10"/>
          <p:cNvSpPr/>
          <p:nvPr/>
        </p:nvSpPr>
        <p:spPr>
          <a:xfrm rot="16200000">
            <a:off x="6431436" y="-1521044"/>
            <a:ext cx="327369" cy="5071307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Brace 11"/>
          <p:cNvSpPr/>
          <p:nvPr/>
        </p:nvSpPr>
        <p:spPr>
          <a:xfrm rot="16200000">
            <a:off x="6127344" y="2239154"/>
            <a:ext cx="327369" cy="5249569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/>
          <a:srcRect l="9990" t="11462" r="11970" b="11501"/>
          <a:stretch/>
        </p:blipFill>
        <p:spPr>
          <a:xfrm>
            <a:off x="260202" y="3380236"/>
            <a:ext cx="1437925" cy="1114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7097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 txBox="1">
            <a:spLocks/>
          </p:cNvSpPr>
          <p:nvPr/>
        </p:nvSpPr>
        <p:spPr>
          <a:xfrm>
            <a:off x="601633" y="232342"/>
            <a:ext cx="7800150" cy="81905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 smtClean="0">
                <a:latin typeface="Times New Roman"/>
                <a:cs typeface="Times New Roman"/>
              </a:rPr>
              <a:t>Example</a:t>
            </a:r>
            <a:r>
              <a:rPr lang="en-US" sz="2200" dirty="0" smtClean="0">
                <a:latin typeface="Times New Roman"/>
                <a:cs typeface="Times New Roman"/>
              </a:rPr>
              <a:t>: We can visualize the sample </a:t>
            </a:r>
            <a:r>
              <a:rPr lang="en-US" sz="2200" dirty="0" smtClean="0">
                <a:latin typeface="Times New Roman"/>
                <a:cs typeface="Times New Roman"/>
              </a:rPr>
              <a:t>likelihood vs. pseudo</a:t>
            </a:r>
            <a:r>
              <a:rPr lang="en-US" sz="2200" dirty="0" smtClean="0">
                <a:latin typeface="Times New Roman"/>
                <a:cs typeface="Times New Roman"/>
              </a:rPr>
              <a:t>-likelihood </a:t>
            </a:r>
            <a:r>
              <a:rPr lang="en-US" sz="2200" dirty="0" smtClean="0">
                <a:latin typeface="Times New Roman"/>
                <a:cs typeface="Times New Roman"/>
              </a:rPr>
              <a:t>for a model with only two parameters</a:t>
            </a:r>
            <a:r>
              <a:rPr lang="en-US" sz="2200" dirty="0" smtClean="0">
                <a:latin typeface="Times New Roman"/>
                <a:cs typeface="Times New Roman"/>
              </a:rPr>
              <a:t>. Consider: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2398378" y="1795615"/>
            <a:ext cx="3444067" cy="1038698"/>
            <a:chOff x="5628536" y="2132796"/>
            <a:chExt cx="3444067" cy="1038698"/>
          </a:xfrm>
        </p:grpSpPr>
        <p:grpSp>
          <p:nvGrpSpPr>
            <p:cNvPr id="8" name="Group 7"/>
            <p:cNvGrpSpPr/>
            <p:nvPr/>
          </p:nvGrpSpPr>
          <p:grpSpPr>
            <a:xfrm>
              <a:off x="8011136" y="2155831"/>
              <a:ext cx="1061467" cy="1015663"/>
              <a:chOff x="2101901" y="3092607"/>
              <a:chExt cx="1061467" cy="1015663"/>
            </a:xfrm>
          </p:grpSpPr>
          <p:sp>
            <p:nvSpPr>
              <p:cNvPr id="15" name="Oval 14"/>
              <p:cNvSpPr/>
              <p:nvPr/>
            </p:nvSpPr>
            <p:spPr>
              <a:xfrm>
                <a:off x="2101901" y="31790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2250612" y="3092607"/>
                <a:ext cx="912756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i="1" dirty="0" smtClean="0">
                    <a:latin typeface="Times New Roman"/>
                    <a:cs typeface="Times New Roman"/>
                  </a:rPr>
                  <a:t>B</a:t>
                </a:r>
                <a:endParaRPr lang="en-US" sz="6000" i="1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>
              <a:off x="5628536" y="2132796"/>
              <a:ext cx="1029382" cy="1026200"/>
              <a:chOff x="2228901" y="1428907"/>
              <a:chExt cx="1029382" cy="1026200"/>
            </a:xfrm>
          </p:grpSpPr>
          <p:sp>
            <p:nvSpPr>
              <p:cNvPr id="13" name="Oval 12"/>
              <p:cNvSpPr/>
              <p:nvPr/>
            </p:nvSpPr>
            <p:spPr>
              <a:xfrm>
                <a:off x="2228901" y="15407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2345527" y="1428907"/>
                <a:ext cx="912756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i="1" dirty="0" smtClean="0">
                    <a:latin typeface="Times New Roman"/>
                    <a:cs typeface="Times New Roman"/>
                  </a:rPr>
                  <a:t>A</a:t>
                </a:r>
                <a:endParaRPr lang="en-US" sz="6000" i="1" dirty="0">
                  <a:latin typeface="Times New Roman"/>
                  <a:cs typeface="Times New Roman"/>
                </a:endParaRPr>
              </a:p>
            </p:txBody>
          </p:sp>
        </p:grpSp>
        <p:cxnSp>
          <p:nvCxnSpPr>
            <p:cNvPr id="10" name="Straight Connector 9"/>
            <p:cNvCxnSpPr>
              <a:endCxn id="15" idx="2"/>
            </p:cNvCxnSpPr>
            <p:nvPr/>
          </p:nvCxnSpPr>
          <p:spPr>
            <a:xfrm flipV="1">
              <a:off x="6542936" y="2699431"/>
              <a:ext cx="14682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1962" y="1347873"/>
            <a:ext cx="3203120" cy="24775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9421" y="1211648"/>
            <a:ext cx="1948792" cy="672797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0280" y="2965262"/>
            <a:ext cx="1193571" cy="657217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16541" y="2957209"/>
            <a:ext cx="1237702" cy="690251"/>
          </a:xfrm>
          <a:prstGeom prst="rect">
            <a:avLst/>
          </a:prstGeom>
        </p:spPr>
      </p:pic>
      <p:sp>
        <p:nvSpPr>
          <p:cNvPr id="28" name="Content Placeholder 2"/>
          <p:cNvSpPr txBox="1">
            <a:spLocks/>
          </p:cNvSpPr>
          <p:nvPr/>
        </p:nvSpPr>
        <p:spPr>
          <a:xfrm>
            <a:off x="876920" y="4071471"/>
            <a:ext cx="7800150" cy="22505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>
                <a:latin typeface="Times New Roman"/>
                <a:cs typeface="Times New Roman"/>
              </a:rPr>
              <a:t>From a sample of size 25 </a:t>
            </a:r>
            <a:r>
              <a:rPr lang="en-US" sz="2000" dirty="0" smtClean="0">
                <a:latin typeface="Times New Roman"/>
                <a:cs typeface="Times New Roman"/>
              </a:rPr>
              <a:t>and known values for </a:t>
            </a:r>
            <a:r>
              <a:rPr lang="en-US" sz="2000" i="1" dirty="0" smtClean="0">
                <a:latin typeface="Symbol" charset="2"/>
                <a:cs typeface="Symbol" charset="2"/>
              </a:rPr>
              <a:t>    </a:t>
            </a:r>
            <a:r>
              <a:rPr lang="en-US" sz="2000" dirty="0" smtClean="0">
                <a:latin typeface="Times New Roman"/>
                <a:cs typeface="Times New Roman"/>
              </a:rPr>
              <a:t> (</a:t>
            </a:r>
            <a:r>
              <a:rPr lang="en-US" sz="2000" dirty="0" smtClean="0">
                <a:latin typeface="Times New Roman"/>
                <a:cs typeface="Times New Roman"/>
              </a:rPr>
              <a:t>see R code of next slide):</a:t>
            </a:r>
          </a:p>
          <a:p>
            <a:pPr marL="457200" indent="-457200">
              <a:buAutoNum type="alphaLcPeriod"/>
            </a:pPr>
            <a:r>
              <a:rPr lang="en-US" sz="2000" dirty="0" smtClean="0">
                <a:latin typeface="Times New Roman"/>
                <a:cs typeface="Times New Roman"/>
              </a:rPr>
              <a:t>Compute the </a:t>
            </a:r>
            <a:r>
              <a:rPr lang="en-US" sz="2000" dirty="0" smtClean="0">
                <a:latin typeface="Times New Roman"/>
                <a:cs typeface="Times New Roman"/>
              </a:rPr>
              <a:t>-log pseudo</a:t>
            </a:r>
            <a:r>
              <a:rPr lang="en-US" sz="2000" dirty="0" smtClean="0">
                <a:latin typeface="Times New Roman"/>
                <a:cs typeface="Times New Roman"/>
              </a:rPr>
              <a:t>-</a:t>
            </a:r>
            <a:r>
              <a:rPr lang="en-US" sz="2000" dirty="0" smtClean="0">
                <a:latin typeface="Times New Roman"/>
                <a:cs typeface="Times New Roman"/>
              </a:rPr>
              <a:t>likelihood and -log likelihood surfaces, </a:t>
            </a:r>
            <a:r>
              <a:rPr lang="en-US" sz="2000" dirty="0" smtClean="0">
                <a:latin typeface="Times New Roman"/>
                <a:cs typeface="Times New Roman"/>
              </a:rPr>
              <a:t>and render </a:t>
            </a:r>
            <a:r>
              <a:rPr lang="en-US" sz="2000" dirty="0" smtClean="0">
                <a:latin typeface="Times New Roman"/>
                <a:cs typeface="Times New Roman"/>
              </a:rPr>
              <a:t>them</a:t>
            </a:r>
            <a:r>
              <a:rPr lang="en-US" sz="2000" dirty="0" smtClean="0">
                <a:latin typeface="Times New Roman"/>
                <a:cs typeface="Times New Roman"/>
              </a:rPr>
              <a:t> </a:t>
            </a:r>
            <a:r>
              <a:rPr lang="en-US" sz="2000" dirty="0" smtClean="0">
                <a:latin typeface="Times New Roman"/>
                <a:cs typeface="Times New Roman"/>
              </a:rPr>
              <a:t>in 3D</a:t>
            </a:r>
          </a:p>
          <a:p>
            <a:pPr marL="457200" indent="-457200">
              <a:buAutoNum type="alphaLcPeriod"/>
            </a:pPr>
            <a:r>
              <a:rPr lang="en-US" sz="2000" dirty="0" smtClean="0">
                <a:latin typeface="Times New Roman"/>
                <a:cs typeface="Times New Roman"/>
              </a:rPr>
              <a:t>Pin </a:t>
            </a:r>
            <a:r>
              <a:rPr lang="en-US" sz="2000" dirty="0" smtClean="0">
                <a:latin typeface="Times New Roman"/>
                <a:cs typeface="Times New Roman"/>
              </a:rPr>
              <a:t>point the approximate </a:t>
            </a:r>
            <a:r>
              <a:rPr lang="en-US" sz="2000" dirty="0" smtClean="0">
                <a:latin typeface="Times New Roman"/>
                <a:cs typeface="Times New Roman"/>
              </a:rPr>
              <a:t>minimum </a:t>
            </a:r>
            <a:r>
              <a:rPr lang="en-US" sz="2000" dirty="0" smtClean="0">
                <a:latin typeface="Times New Roman"/>
                <a:cs typeface="Times New Roman"/>
              </a:rPr>
              <a:t>of </a:t>
            </a:r>
            <a:r>
              <a:rPr lang="en-US" sz="2000" dirty="0" smtClean="0">
                <a:latin typeface="Times New Roman"/>
                <a:cs typeface="Times New Roman"/>
              </a:rPr>
              <a:t>both surfaces and compare to the true    values</a:t>
            </a:r>
            <a:endParaRPr lang="en-US" sz="2000" dirty="0" smtClean="0">
              <a:latin typeface="Times New Roman"/>
              <a:cs typeface="Times New Roman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21817" y="4190545"/>
            <a:ext cx="134381" cy="183889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77225" y="5851143"/>
            <a:ext cx="134381" cy="183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9413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489471" y="34413"/>
            <a:ext cx="4497565" cy="52123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Let’s assign the “true”    to </a:t>
            </a:r>
            <a:r>
              <a:rPr lang="en-US" sz="2000" dirty="0">
                <a:latin typeface="Times New Roman"/>
                <a:cs typeface="Times New Roman"/>
              </a:rPr>
              <a:t>be</a:t>
            </a:r>
            <a:r>
              <a:rPr lang="en-US" sz="2000" dirty="0" smtClean="0">
                <a:latin typeface="Times New Roman"/>
                <a:cs typeface="Times New Roman"/>
              </a:rPr>
              <a:t>: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9726" y="168679"/>
            <a:ext cx="141061" cy="193031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489471" y="444542"/>
            <a:ext cx="8360202" cy="5609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For reproducibility, lets get a sample of configurations with seed = 1. </a:t>
            </a:r>
            <a:endParaRPr lang="en-US" sz="2000" dirty="0" smtClean="0">
              <a:latin typeface="Times New Roman"/>
              <a:cs typeface="Times New Roman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77789" y="865053"/>
            <a:ext cx="8638024" cy="6001641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library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~A:B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result="matrix")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f0 &lt;- function(y){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(c((y==1),(y==2)))}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&lt;- 2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make.crf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First lets get a sample of configurations from a "true" model:</a:t>
            </a: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The "true" theta is: (1.098612, -0.7096765) which translates to the potentials below.</a:t>
            </a: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True node pots: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PsiA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c(3,1)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PsiB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c(3,1)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True edge pots: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PsiAB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c(3, 6.1),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c(6.1, 3)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known.model$node.pot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[1,]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PsiA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known.model$node.pot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[2,]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PsiB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known.model$edge.pot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[[1]]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PsiAB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So now sample from the model as if we obtained an experimental sample: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num.samps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&lt;- 25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set.seed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(1)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sample.exact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num.samps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mrf.sample.plot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4914" y="2314437"/>
            <a:ext cx="4554684" cy="407524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8591" y="132299"/>
            <a:ext cx="4181662" cy="286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4208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489471" y="444542"/>
            <a:ext cx="8360202" cy="5609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-log </a:t>
            </a:r>
            <a:r>
              <a:rPr lang="en-US" sz="2000" dirty="0">
                <a:latin typeface="Times New Roman"/>
                <a:cs typeface="Times New Roman"/>
              </a:rPr>
              <a:t>pseudo-likelihood and </a:t>
            </a:r>
            <a:r>
              <a:rPr lang="en-US" sz="2000" dirty="0" smtClean="0">
                <a:latin typeface="Times New Roman"/>
                <a:cs typeface="Times New Roman"/>
              </a:rPr>
              <a:t>-log </a:t>
            </a:r>
            <a:r>
              <a:rPr lang="en-US" sz="2000" dirty="0">
                <a:latin typeface="Times New Roman"/>
                <a:cs typeface="Times New Roman"/>
              </a:rPr>
              <a:t>likelihood </a:t>
            </a:r>
            <a:r>
              <a:rPr lang="en-US" sz="2000" dirty="0" smtClean="0">
                <a:latin typeface="Times New Roman"/>
                <a:cs typeface="Times New Roman"/>
              </a:rPr>
              <a:t>surface calculations</a:t>
            </a:r>
            <a:endParaRPr lang="en-US" sz="2000" dirty="0" smtClean="0"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77789" y="931203"/>
            <a:ext cx="8638024" cy="5262978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l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ibrary(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rgl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Check that we instantiated the theta we intended: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log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known.model$node.pot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                                           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True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theta1??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og(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known.model$edge.pot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[[1]]) - max(log(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known.model$edge.pot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[[1]]))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True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theta2??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Set up a grid of theta's over which to compute the sample log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pseudolikelihood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</a:t>
            </a: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and likelihood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: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theta1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seq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(from =   0.0, to=2.5, by = 0.05)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theta2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seq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(from =  -2.0, to=1.0, by = 0.05)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as.matrix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expand.grid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(theta1,theta2))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dim(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Compute the sample log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pseudolikelihoods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and likelihoods over the theta grid: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neg.log.psls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&lt;- array(NA,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nrow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))</a:t>
            </a: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neg.log.lik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&lt;- array(NA,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nrow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fit$par.stat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mrf.stat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fit, instances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Needed for log likelihood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for(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in 1:nrow(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)) {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print(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theta.i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,]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neg.log.psls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]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neglogpseudolik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(par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theta.i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fit, samples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                                  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conditional.energy.function.type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 "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feature"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                                  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 f0,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update.crfQ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F)</a:t>
            </a:r>
          </a:p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neg.log.lik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]   &lt;-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negloglik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(par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theta.i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fit, samples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                            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infer.method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infer.exact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update.crfQ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F)</a:t>
            </a:r>
          </a:p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}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8879252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476243" y="351932"/>
            <a:ext cx="8360202" cy="5609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Pinpoint the minima of -log </a:t>
            </a:r>
            <a:r>
              <a:rPr lang="en-US" sz="2000" dirty="0">
                <a:latin typeface="Times New Roman"/>
                <a:cs typeface="Times New Roman"/>
              </a:rPr>
              <a:t>pseudo-likelihood and </a:t>
            </a:r>
            <a:r>
              <a:rPr lang="en-US" sz="2000" dirty="0" smtClean="0">
                <a:latin typeface="Times New Roman"/>
                <a:cs typeface="Times New Roman"/>
              </a:rPr>
              <a:t>-log </a:t>
            </a:r>
            <a:r>
              <a:rPr lang="en-US" sz="2000" dirty="0">
                <a:latin typeface="Times New Roman"/>
                <a:cs typeface="Times New Roman"/>
              </a:rPr>
              <a:t>likelihood </a:t>
            </a:r>
            <a:r>
              <a:rPr lang="en-US" sz="2000" dirty="0" smtClean="0">
                <a:latin typeface="Times New Roman"/>
                <a:cs typeface="Times New Roman"/>
              </a:rPr>
              <a:t>surfaces:</a:t>
            </a:r>
            <a:endParaRPr lang="en-US" sz="2000" dirty="0" smtClean="0"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77789" y="931203"/>
            <a:ext cx="8638024" cy="5078312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Locate the rough minima of the surfaces:</a:t>
            </a: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min.idx.plk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&lt;- which(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neg.log.psls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== min(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neg.log.psls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min.idx.lik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&lt;- which(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neg.log.lik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== min(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neg.log.lik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))</a:t>
            </a:r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Plot the sample pseudo-likelihood over the theta grid and the rough minimum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open3d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()</a:t>
            </a:r>
          </a:p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plot3d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[,1],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[,2],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neg.log.psls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xlab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="theta1",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ylab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="theta2",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zlab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="",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    main=”log pseudo-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lik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"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text3d(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min.idx.plk,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1],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min.idx.plk,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2],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neg.log.psls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min.idx.plk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]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    texts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 "min")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lines3d(c(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min.idx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.plk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,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1],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min.idx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.plk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,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1]), </a:t>
            </a:r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     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min.idx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.plk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,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2],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min.idx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.plk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,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2]), </a:t>
            </a:r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     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neg.log.psls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min.idx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.plk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]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max(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neg.log.psls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text3d(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min.idx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.plk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,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1],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min.idx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.plk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,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2], max(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neg.log.psls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    texts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 "min")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Plot the sample likelihood over the theta grid and the rough minimum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open3d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()</a:t>
            </a:r>
          </a:p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plot3d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[,1],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[,2],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neg.log.lik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xlab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="theta1",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ylab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="theta2",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zlab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="", main="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negloglik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")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text3d(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min.idx.lik,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1],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min.idx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.lik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,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2],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neg.log.lik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min.idx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.lik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]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    texts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 "min")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lines3d(c(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min.idx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.lik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,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1],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min.idx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.lik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,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1]), </a:t>
            </a:r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     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min.idx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.lik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,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2],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min.idx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.lik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,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2]), </a:t>
            </a:r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     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neg.log.lik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min.idx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.lik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]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max(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neg.log.lik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)))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text3d(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min.idx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.lik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,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1],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min.idx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.lik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,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2], max(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neg.log.lik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), </a:t>
            </a:r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    texts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 "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min”)</a:t>
            </a:r>
          </a:p>
        </p:txBody>
      </p:sp>
    </p:spTree>
    <p:extLst>
      <p:ext uri="{BB962C8B-B14F-4D97-AF65-F5344CB8AC3E}">
        <p14:creationId xmlns:p14="http://schemas.microsoft.com/office/powerpoint/2010/main" val="40521907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06500"/>
            <a:ext cx="9144000" cy="4436390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 flipH="1" flipV="1">
            <a:off x="1971003" y="4471676"/>
            <a:ext cx="2195883" cy="142246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 flipV="1">
            <a:off x="4775384" y="4306560"/>
            <a:ext cx="2255685" cy="158757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61411" y="515408"/>
            <a:ext cx="3211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Times New Roman"/>
                <a:cs typeface="Times New Roman"/>
              </a:rPr>
              <a:t>Negative log pseudo-likelihood</a:t>
            </a:r>
            <a:endParaRPr lang="en-US" b="1" dirty="0">
              <a:latin typeface="Times New Roman"/>
              <a:cs typeface="Times New Roman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740963" y="509602"/>
            <a:ext cx="2441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Times New Roman"/>
                <a:cs typeface="Times New Roman"/>
              </a:rPr>
              <a:t>Negative log likelihood</a:t>
            </a:r>
            <a:endParaRPr lang="en-US" b="1" dirty="0">
              <a:latin typeface="Times New Roman"/>
              <a:cs typeface="Times New Roman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" y="5847571"/>
            <a:ext cx="5179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Rough minimum turned out to occur in the same spot:</a:t>
            </a:r>
            <a:endParaRPr lang="en-US" dirty="0">
              <a:latin typeface="Times New Roman"/>
              <a:cs typeface="Times New Roman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2566" y="5883013"/>
            <a:ext cx="1979676" cy="31220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2726" y="6334705"/>
            <a:ext cx="3042990" cy="290467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801756" y="6266110"/>
            <a:ext cx="3350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Note, the true parameter vector is: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879252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442896" y="1147362"/>
            <a:ext cx="7800150" cy="10509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Now lets work on the gradient of the log pseudo-likelihood. 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859860" y="1965969"/>
            <a:ext cx="7800150" cy="8985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It’s really advantageous to have this when we optimize the parameters with it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9135" y="3798486"/>
            <a:ext cx="6610133" cy="821185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859860" y="2899939"/>
            <a:ext cx="7800150" cy="8985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I.E. Given a sample and considering the (pseudo-likelihood) approximation: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1254" y="5308390"/>
            <a:ext cx="2311400" cy="4953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147166" y="5187861"/>
            <a:ext cx="179979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latin typeface="Times New Roman"/>
                <a:cs typeface="Times New Roman"/>
              </a:rPr>
              <a:t>Determine:</a:t>
            </a:r>
            <a:endParaRPr lang="en-US" sz="2800" dirty="0"/>
          </a:p>
        </p:txBody>
      </p:sp>
      <p:sp>
        <p:nvSpPr>
          <p:cNvPr id="11" name="TextBox 10"/>
          <p:cNvSpPr txBox="1"/>
          <p:nvPr/>
        </p:nvSpPr>
        <p:spPr>
          <a:xfrm>
            <a:off x="978888" y="277826"/>
            <a:ext cx="74671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Times New Roman"/>
                <a:cs typeface="Times New Roman"/>
              </a:rPr>
              <a:t>Gradient of the Log Pseudo-Likelihood</a:t>
            </a:r>
            <a:endParaRPr lang="en-US" sz="36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724522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899" y="518026"/>
            <a:ext cx="6610133" cy="82118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207" y="1838823"/>
            <a:ext cx="1003334" cy="67165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0230" y="1738563"/>
            <a:ext cx="5874085" cy="84273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9047" y="3267919"/>
            <a:ext cx="1917549" cy="60672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943" y="6080574"/>
            <a:ext cx="2119407" cy="57415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95052" y="6120679"/>
            <a:ext cx="2633580" cy="592723"/>
          </a:xfrm>
          <a:prstGeom prst="rect">
            <a:avLst/>
          </a:prstGeom>
        </p:spPr>
      </p:pic>
      <p:cxnSp>
        <p:nvCxnSpPr>
          <p:cNvPr id="18" name="Straight Connector 17"/>
          <p:cNvCxnSpPr/>
          <p:nvPr/>
        </p:nvCxnSpPr>
        <p:spPr>
          <a:xfrm>
            <a:off x="3048013" y="2581294"/>
            <a:ext cx="187156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2366211" y="2581294"/>
            <a:ext cx="1577473" cy="6866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5588000" y="2581294"/>
            <a:ext cx="225926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6764421" y="2581294"/>
            <a:ext cx="0" cy="22607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6764421" y="2807368"/>
            <a:ext cx="193842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8702842" y="2807368"/>
            <a:ext cx="0" cy="282469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>
            <a:off x="3195052" y="5632061"/>
            <a:ext cx="5507790" cy="44851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7293916" y="6170153"/>
            <a:ext cx="11331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Times New Roman"/>
                <a:cs typeface="Times New Roman"/>
              </a:rPr>
              <a:t>Next slide</a:t>
            </a:r>
            <a:endParaRPr lang="en-US" sz="1600" dirty="0">
              <a:latin typeface="Times New Roman"/>
              <a:cs typeface="Times New Roman"/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6111433" y="6342143"/>
            <a:ext cx="96289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88350" y="3268249"/>
            <a:ext cx="5063579" cy="68507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03573" y="4113737"/>
            <a:ext cx="1301059" cy="308726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4513900" y="3888100"/>
            <a:ext cx="3435689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Times New Roman"/>
                <a:cs typeface="Times New Roman"/>
              </a:rPr>
              <a:t>A little extra notation to indicate the survivors are all associated with node </a:t>
            </a:r>
            <a:r>
              <a:rPr lang="en-US" sz="1600" i="1" dirty="0" err="1" smtClean="0">
                <a:latin typeface="Times New Roman"/>
                <a:cs typeface="Times New Roman"/>
              </a:rPr>
              <a:t>i</a:t>
            </a:r>
            <a:r>
              <a:rPr lang="en-US" sz="1600" dirty="0" smtClean="0">
                <a:latin typeface="Times New Roman"/>
                <a:cs typeface="Times New Roman"/>
              </a:rPr>
              <a:t>.</a:t>
            </a:r>
            <a:endParaRPr lang="en-US" sz="1600" dirty="0">
              <a:latin typeface="Times New Roman"/>
              <a:cs typeface="Times New Roman"/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3720943" y="4033531"/>
            <a:ext cx="0" cy="22309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205243" y="4458883"/>
            <a:ext cx="59061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Times New Roman"/>
                <a:cs typeface="Times New Roman"/>
              </a:rPr>
              <a:t>The number of times </a:t>
            </a:r>
            <a:r>
              <a:rPr lang="en-US" sz="1600" i="1" dirty="0" err="1" smtClean="0">
                <a:latin typeface="Symbol" charset="2"/>
                <a:cs typeface="Symbol" charset="2"/>
              </a:rPr>
              <a:t>q</a:t>
            </a:r>
            <a:r>
              <a:rPr lang="en-US" sz="1600" i="1" baseline="-25000" dirty="0" err="1" smtClean="0">
                <a:latin typeface="Times New Roman"/>
                <a:cs typeface="Times New Roman"/>
              </a:rPr>
              <a:t>k</a:t>
            </a:r>
            <a:r>
              <a:rPr lang="en-US" sz="1600" dirty="0" smtClean="0">
                <a:latin typeface="Times New Roman"/>
                <a:cs typeface="Times New Roman"/>
              </a:rPr>
              <a:t> appears in the expression for </a:t>
            </a:r>
            <a:r>
              <a:rPr lang="en-US" sz="1600" i="1" dirty="0" smtClean="0">
                <a:latin typeface="Times New Roman"/>
                <a:cs typeface="Times New Roman"/>
              </a:rPr>
              <a:t>E</a:t>
            </a:r>
            <a:r>
              <a:rPr lang="en-US" sz="1600" dirty="0" smtClean="0">
                <a:latin typeface="Times New Roman"/>
                <a:cs typeface="Times New Roman"/>
              </a:rPr>
              <a:t>(</a:t>
            </a:r>
            <a:r>
              <a:rPr lang="en-US" sz="1600" i="1" dirty="0" err="1" smtClean="0">
                <a:latin typeface="Times New Roman"/>
                <a:cs typeface="Times New Roman"/>
              </a:rPr>
              <a:t>X</a:t>
            </a:r>
            <a:r>
              <a:rPr lang="en-US" sz="1600" i="1" baseline="-25000" dirty="0" err="1" smtClean="0">
                <a:latin typeface="Times New Roman"/>
                <a:cs typeface="Times New Roman"/>
              </a:rPr>
              <a:t>i</a:t>
            </a:r>
            <a:r>
              <a:rPr lang="en-US" sz="1600" dirty="0" err="1" smtClean="0">
                <a:latin typeface="Times New Roman"/>
                <a:cs typeface="Times New Roman"/>
              </a:rPr>
              <a:t>|</a:t>
            </a:r>
            <a:r>
              <a:rPr lang="en-US" sz="1600" b="1" dirty="0" err="1" smtClean="0">
                <a:latin typeface="Times New Roman"/>
                <a:cs typeface="Times New Roman"/>
              </a:rPr>
              <a:t>X</a:t>
            </a:r>
            <a:r>
              <a:rPr lang="en-US" sz="1600" dirty="0" smtClean="0">
                <a:latin typeface="Times New Roman"/>
                <a:cs typeface="Times New Roman"/>
              </a:rPr>
              <a:t>/</a:t>
            </a:r>
            <a:r>
              <a:rPr lang="en-US" sz="1600" i="1" dirty="0" smtClean="0">
                <a:latin typeface="Times New Roman"/>
                <a:cs typeface="Times New Roman"/>
              </a:rPr>
              <a:t>X</a:t>
            </a:r>
            <a:r>
              <a:rPr lang="en-US" sz="16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1600" dirty="0" smtClean="0">
                <a:latin typeface="Times New Roman"/>
                <a:cs typeface="Times New Roman"/>
              </a:rPr>
              <a:t>)</a:t>
            </a:r>
            <a:r>
              <a:rPr lang="en-US" sz="1600" dirty="0" smtClean="0">
                <a:latin typeface="Times New Roman"/>
                <a:cs typeface="Times New Roman"/>
              </a:rPr>
              <a:t>. </a:t>
            </a:r>
            <a:r>
              <a:rPr lang="en-US" sz="1600" i="1" u="sng" dirty="0" smtClean="0">
                <a:latin typeface="Times New Roman"/>
                <a:cs typeface="Times New Roman"/>
              </a:rPr>
              <a:t>If</a:t>
            </a:r>
            <a:r>
              <a:rPr lang="en-US" sz="1600" dirty="0" smtClean="0">
                <a:latin typeface="Times New Roman"/>
                <a:cs typeface="Times New Roman"/>
              </a:rPr>
              <a:t> there are no parameters shared between nodes and edges and edges and edges </a:t>
            </a:r>
            <a:r>
              <a:rPr lang="en-US" sz="1600" dirty="0" smtClean="0">
                <a:latin typeface="Times New Roman"/>
                <a:cs typeface="Times New Roman"/>
              </a:rPr>
              <a:t>then these will be 1 or 0, i.e.</a:t>
            </a:r>
            <a:endParaRPr lang="en-US" sz="1600" dirty="0">
              <a:latin typeface="Times New Roman"/>
              <a:cs typeface="Times New Roman"/>
            </a:endParaRP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18455" y="5039321"/>
            <a:ext cx="1910682" cy="242443"/>
          </a:xfrm>
          <a:prstGeom prst="rect">
            <a:avLst/>
          </a:prstGeom>
        </p:spPr>
      </p:pic>
      <p:sp>
        <p:nvSpPr>
          <p:cNvPr id="39" name="Right Brace 38"/>
          <p:cNvSpPr/>
          <p:nvPr/>
        </p:nvSpPr>
        <p:spPr>
          <a:xfrm rot="10800000">
            <a:off x="2486521" y="4100368"/>
            <a:ext cx="460386" cy="308725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Connector 40"/>
          <p:cNvCxnSpPr/>
          <p:nvPr/>
        </p:nvCxnSpPr>
        <p:spPr>
          <a:xfrm>
            <a:off x="3720943" y="4033531"/>
            <a:ext cx="87134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2486520" y="4256621"/>
            <a:ext cx="0" cy="30415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01933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521" y="603418"/>
            <a:ext cx="2119407" cy="57415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0630" y="643523"/>
            <a:ext cx="2633580" cy="59272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0932" y="1762669"/>
            <a:ext cx="1338874" cy="544969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4402108" y="1289718"/>
            <a:ext cx="133887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1990387" y="1289718"/>
            <a:ext cx="3168615" cy="49826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146339" y="878233"/>
            <a:ext cx="51483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71742" y="1683760"/>
            <a:ext cx="2659482" cy="753641"/>
          </a:xfrm>
          <a:prstGeom prst="rect">
            <a:avLst/>
          </a:prstGeom>
        </p:spPr>
      </p:pic>
      <p:sp>
        <p:nvSpPr>
          <p:cNvPr id="13" name="Right Brace 12"/>
          <p:cNvSpPr/>
          <p:nvPr/>
        </p:nvSpPr>
        <p:spPr>
          <a:xfrm>
            <a:off x="6624508" y="5415150"/>
            <a:ext cx="396830" cy="765273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6981654" y="5610121"/>
            <a:ext cx="19408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/>
                <a:cs typeface="Times New Roman"/>
              </a:rPr>
              <a:t>f</a:t>
            </a:r>
            <a:r>
              <a:rPr lang="en-US" sz="1600" dirty="0" smtClean="0">
                <a:latin typeface="Times New Roman"/>
                <a:cs typeface="Times New Roman"/>
              </a:rPr>
              <a:t>or </a:t>
            </a:r>
            <a:r>
              <a:rPr lang="en-US" sz="1600" dirty="0" err="1" smtClean="0">
                <a:latin typeface="Times New Roman"/>
                <a:cs typeface="Times New Roman"/>
              </a:rPr>
              <a:t>Ising</a:t>
            </a:r>
            <a:r>
              <a:rPr lang="en-US" sz="1600" dirty="0" smtClean="0">
                <a:latin typeface="Times New Roman"/>
                <a:cs typeface="Times New Roman"/>
              </a:rPr>
              <a:t>-like models</a:t>
            </a:r>
            <a:endParaRPr lang="en-US" sz="1600" dirty="0">
              <a:latin typeface="Times New Roman"/>
              <a:cs typeface="Times New Roman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39806" y="2664470"/>
            <a:ext cx="3926177" cy="720146"/>
          </a:xfrm>
          <a:prstGeom prst="rect">
            <a:avLst/>
          </a:prstGeom>
        </p:spPr>
      </p:pic>
      <p:sp>
        <p:nvSpPr>
          <p:cNvPr id="19" name="Right Brace 18"/>
          <p:cNvSpPr/>
          <p:nvPr/>
        </p:nvSpPr>
        <p:spPr>
          <a:xfrm rot="5400000">
            <a:off x="5526576" y="3815459"/>
            <a:ext cx="257706" cy="694207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4362235" y="4300587"/>
            <a:ext cx="32805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Times New Roman"/>
                <a:cs typeface="Times New Roman"/>
              </a:rPr>
              <a:t>A little extra notation to indicate that the configuration </a:t>
            </a:r>
            <a:r>
              <a:rPr lang="en-US" sz="1600" b="1" dirty="0" smtClean="0">
                <a:latin typeface="Times New Roman"/>
                <a:cs typeface="Times New Roman"/>
              </a:rPr>
              <a:t>X</a:t>
            </a:r>
            <a:r>
              <a:rPr lang="en-US" sz="1600" dirty="0" smtClean="0">
                <a:latin typeface="Times New Roman"/>
                <a:cs typeface="Times New Roman"/>
              </a:rPr>
              <a:t> </a:t>
            </a:r>
            <a:r>
              <a:rPr lang="en-US" sz="1600" i="1" u="sng" dirty="0" smtClean="0">
                <a:latin typeface="Times New Roman"/>
                <a:cs typeface="Times New Roman"/>
              </a:rPr>
              <a:t>within the sum </a:t>
            </a:r>
            <a:r>
              <a:rPr lang="en-US" sz="1600" dirty="0" smtClean="0">
                <a:latin typeface="Times New Roman"/>
                <a:cs typeface="Times New Roman"/>
              </a:rPr>
              <a:t>depends on the state of </a:t>
            </a:r>
            <a:r>
              <a:rPr lang="en-US" sz="1600" i="1" dirty="0" smtClean="0">
                <a:latin typeface="Times New Roman"/>
                <a:cs typeface="Times New Roman"/>
              </a:rPr>
              <a:t>X</a:t>
            </a:r>
            <a:r>
              <a:rPr lang="en-US" sz="16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1600" dirty="0" smtClean="0">
                <a:latin typeface="Times New Roman"/>
                <a:cs typeface="Times New Roman"/>
              </a:rPr>
              <a:t>.</a:t>
            </a:r>
            <a:endParaRPr lang="en-US" sz="1600" dirty="0">
              <a:latin typeface="Times New Roman"/>
              <a:cs typeface="Times New Roma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39806" y="3528841"/>
            <a:ext cx="3528595" cy="70436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39806" y="5415150"/>
            <a:ext cx="3693108" cy="737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024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049" y="963927"/>
            <a:ext cx="2018145" cy="54672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2479" y="1004032"/>
            <a:ext cx="2511694" cy="565291"/>
          </a:xfrm>
          <a:prstGeom prst="rect">
            <a:avLst/>
          </a:prstGeom>
        </p:spPr>
      </p:pic>
      <p:sp>
        <p:nvSpPr>
          <p:cNvPr id="14" name="Right Brace 13"/>
          <p:cNvSpPr/>
          <p:nvPr/>
        </p:nvSpPr>
        <p:spPr>
          <a:xfrm>
            <a:off x="6950304" y="4912521"/>
            <a:ext cx="396830" cy="692121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7307450" y="5067802"/>
            <a:ext cx="19408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/>
                <a:cs typeface="Times New Roman"/>
              </a:rPr>
              <a:t>f</a:t>
            </a:r>
            <a:r>
              <a:rPr lang="en-US" sz="1600" dirty="0" smtClean="0">
                <a:latin typeface="Times New Roman"/>
                <a:cs typeface="Times New Roman"/>
              </a:rPr>
              <a:t>or </a:t>
            </a:r>
            <a:r>
              <a:rPr lang="en-US" sz="1600" dirty="0" err="1" smtClean="0">
                <a:latin typeface="Times New Roman"/>
                <a:cs typeface="Times New Roman"/>
              </a:rPr>
              <a:t>Ising</a:t>
            </a:r>
            <a:r>
              <a:rPr lang="en-US" sz="1600" dirty="0" smtClean="0">
                <a:latin typeface="Times New Roman"/>
                <a:cs typeface="Times New Roman"/>
              </a:rPr>
              <a:t>-like models</a:t>
            </a:r>
            <a:endParaRPr lang="en-US" sz="1600" dirty="0">
              <a:latin typeface="Times New Roman"/>
              <a:cs typeface="Times New Roman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02676" y="343971"/>
            <a:ext cx="5952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So:</a:t>
            </a:r>
            <a:endParaRPr lang="en-US" sz="2400" dirty="0">
              <a:latin typeface="Times New Roman"/>
              <a:cs typeface="Times New Roman"/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 flipH="1">
            <a:off x="1097944" y="1569323"/>
            <a:ext cx="0" cy="286266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Left Brace 21"/>
          <p:cNvSpPr/>
          <p:nvPr/>
        </p:nvSpPr>
        <p:spPr>
          <a:xfrm>
            <a:off x="2129737" y="3787302"/>
            <a:ext cx="502672" cy="1980892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247607" y="5268246"/>
            <a:ext cx="20181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Indicates </a:t>
            </a:r>
            <a:r>
              <a:rPr lang="en-US" b="1" i="1" u="sng" dirty="0" smtClean="0">
                <a:latin typeface="Times New Roman"/>
                <a:cs typeface="Times New Roman"/>
              </a:rPr>
              <a:t>average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b="1" i="1" u="sng" dirty="0" smtClean="0">
                <a:latin typeface="Times New Roman"/>
                <a:cs typeface="Times New Roman"/>
              </a:rPr>
              <a:t>over states </a:t>
            </a:r>
            <a:r>
              <a:rPr lang="en-US" dirty="0" smtClean="0">
                <a:latin typeface="Times New Roman"/>
                <a:cs typeface="Times New Roman"/>
              </a:rPr>
              <a:t>of </a:t>
            </a:r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i="1" baseline="-25000" dirty="0" smtClean="0">
                <a:latin typeface="Times New Roman"/>
                <a:cs typeface="Times New Roman"/>
              </a:rPr>
              <a:t>i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cxnSp>
        <p:nvCxnSpPr>
          <p:cNvPr id="25" name="Straight Arrow Connector 24"/>
          <p:cNvCxnSpPr/>
          <p:nvPr/>
        </p:nvCxnSpPr>
        <p:spPr>
          <a:xfrm flipV="1">
            <a:off x="820149" y="4978671"/>
            <a:ext cx="0" cy="355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400007" y="6066977"/>
            <a:ext cx="45596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The average number of times parameter </a:t>
            </a:r>
            <a:r>
              <a:rPr lang="en-US" i="1" dirty="0" err="1" smtClean="0">
                <a:latin typeface="Symbol" charset="2"/>
                <a:cs typeface="Symbol" charset="2"/>
              </a:rPr>
              <a:t>q</a:t>
            </a:r>
            <a:r>
              <a:rPr lang="en-US" i="1" baseline="-25000" dirty="0" err="1" smtClean="0">
                <a:latin typeface="Times New Roman"/>
                <a:cs typeface="Times New Roman"/>
              </a:rPr>
              <a:t>k</a:t>
            </a:r>
            <a:r>
              <a:rPr lang="en-US" i="1" dirty="0" smtClean="0">
                <a:latin typeface="Times New Roman"/>
                <a:cs typeface="Times New Roman"/>
              </a:rPr>
              <a:t> </a:t>
            </a:r>
            <a:r>
              <a:rPr lang="en-US" dirty="0" smtClean="0">
                <a:latin typeface="Times New Roman"/>
                <a:cs typeface="Times New Roman"/>
              </a:rPr>
              <a:t>appears in conditional energies </a:t>
            </a:r>
            <a:r>
              <a:rPr lang="en-US" i="1" dirty="0">
                <a:latin typeface="Times New Roman"/>
                <a:cs typeface="Times New Roman"/>
              </a:rPr>
              <a:t>E</a:t>
            </a:r>
            <a:r>
              <a:rPr lang="en-US" dirty="0">
                <a:latin typeface="Times New Roman"/>
                <a:cs typeface="Times New Roman"/>
              </a:rPr>
              <a:t>(</a:t>
            </a:r>
            <a:r>
              <a:rPr lang="en-US" i="1" dirty="0" err="1">
                <a:latin typeface="Times New Roman"/>
                <a:cs typeface="Times New Roman"/>
              </a:rPr>
              <a:t>X</a:t>
            </a:r>
            <a:r>
              <a:rPr lang="en-US" i="1" baseline="-25000" dirty="0" err="1">
                <a:latin typeface="Times New Roman"/>
                <a:cs typeface="Times New Roman"/>
              </a:rPr>
              <a:t>i</a:t>
            </a:r>
            <a:r>
              <a:rPr lang="en-US" dirty="0" err="1">
                <a:latin typeface="Times New Roman"/>
                <a:cs typeface="Times New Roman"/>
              </a:rPr>
              <a:t>|</a:t>
            </a:r>
            <a:r>
              <a:rPr lang="en-US" b="1" dirty="0" err="1">
                <a:latin typeface="Times New Roman"/>
                <a:cs typeface="Times New Roman"/>
              </a:rPr>
              <a:t>X</a:t>
            </a:r>
            <a:r>
              <a:rPr lang="en-US" dirty="0">
                <a:latin typeface="Times New Roman"/>
                <a:cs typeface="Times New Roman"/>
              </a:rPr>
              <a:t>/</a:t>
            </a:r>
            <a:r>
              <a:rPr lang="en-US" i="1" dirty="0">
                <a:latin typeface="Times New Roman"/>
                <a:cs typeface="Times New Roman"/>
              </a:rPr>
              <a:t>X</a:t>
            </a:r>
            <a:r>
              <a:rPr lang="en-US" i="1" baseline="-25000" dirty="0">
                <a:latin typeface="Times New Roman"/>
                <a:cs typeface="Times New Roman"/>
              </a:rPr>
              <a:t>i</a:t>
            </a:r>
            <a:r>
              <a:rPr lang="en-US" dirty="0">
                <a:latin typeface="Times New Roman"/>
                <a:cs typeface="Times New Roman"/>
              </a:rPr>
              <a:t>)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3422" y="1970379"/>
            <a:ext cx="4656582" cy="71323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04233" y="2835440"/>
            <a:ext cx="4622292" cy="71323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03946" y="3948337"/>
            <a:ext cx="3819906" cy="71323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92479" y="4944882"/>
            <a:ext cx="3819906" cy="71323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1676" y="4558340"/>
            <a:ext cx="1577340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1519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Feature function for a Potts-like model is the same idea: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70719" y="1032581"/>
            <a:ext cx="8311289" cy="3785652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Define 4 state labels for a Potts-like model:</a:t>
            </a:r>
            <a:endParaRPr lang="en-US" sz="16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s1 &lt;- 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1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s2 &lt;- 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2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s3 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&lt;- 3</a:t>
            </a:r>
            <a:endParaRPr lang="en-US" sz="16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s4 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4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Define feature </a:t>
            </a:r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function. State weights are implicitly 1:</a:t>
            </a:r>
            <a:endParaRPr lang="en-US" sz="16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f &lt;- function(y){ </a:t>
            </a:r>
            <a:r>
              <a:rPr lang="en-US" sz="1600" dirty="0" err="1" smtClean="0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(c((y==s1),(y==s2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),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(y==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s3),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(y==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s4))) }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Try it out: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f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(1)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f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(2)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f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(3)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f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(4)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4000" y="4102100"/>
            <a:ext cx="1397000" cy="207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8797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681" y="1022583"/>
            <a:ext cx="757463" cy="50706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17484" y="343971"/>
            <a:ext cx="79688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Times New Roman"/>
                <a:cs typeface="Times New Roman"/>
              </a:rPr>
              <a:t>Putting all the terms for the derivative of the pseudo-likelihood together:</a:t>
            </a:r>
            <a:endParaRPr lang="en-US" sz="2000" dirty="0">
              <a:latin typeface="Times New Roman"/>
              <a:cs typeface="Times New Roman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9456" y="935522"/>
            <a:ext cx="4716494" cy="676656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767286" y="2911657"/>
            <a:ext cx="49295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>
                <a:latin typeface="Times New Roman"/>
                <a:cs typeface="Times New Roman"/>
              </a:rPr>
              <a:t>If parameter </a:t>
            </a:r>
            <a:r>
              <a:rPr lang="en-US" i="1" dirty="0" smtClean="0">
                <a:latin typeface="Times New Roman"/>
                <a:cs typeface="Times New Roman"/>
              </a:rPr>
              <a:t>k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i="1" u="sng" dirty="0" smtClean="0">
                <a:latin typeface="Times New Roman"/>
                <a:cs typeface="Times New Roman"/>
              </a:rPr>
              <a:t>is not </a:t>
            </a:r>
            <a:r>
              <a:rPr lang="en-US" dirty="0" smtClean="0">
                <a:latin typeface="Times New Roman"/>
                <a:cs typeface="Times New Roman"/>
              </a:rPr>
              <a:t>associated with node </a:t>
            </a:r>
            <a:r>
              <a:rPr lang="en-US" i="1" dirty="0" err="1">
                <a:latin typeface="Times New Roman"/>
                <a:cs typeface="Times New Roman"/>
              </a:rPr>
              <a:t>i</a:t>
            </a:r>
            <a:r>
              <a:rPr lang="en-US" dirty="0" smtClean="0">
                <a:latin typeface="Times New Roman"/>
                <a:cs typeface="Times New Roman"/>
              </a:rPr>
              <a:t> then:</a:t>
            </a:r>
            <a:endParaRPr lang="en-US" dirty="0">
              <a:latin typeface="Times New Roman"/>
              <a:cs typeface="Times New Roma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9456" y="1885611"/>
            <a:ext cx="3142458" cy="71323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36316" y="3501995"/>
            <a:ext cx="3164108" cy="31491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6800" y="4638320"/>
            <a:ext cx="7010400" cy="128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6514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64565" y="185215"/>
            <a:ext cx="82411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Times New Roman"/>
                <a:cs typeface="Times New Roman"/>
              </a:rPr>
              <a:t>What do each of these pieces for the gradient of the pseudo-likelihood of an </a:t>
            </a:r>
            <a:r>
              <a:rPr lang="en-US" sz="2000" dirty="0" err="1">
                <a:latin typeface="Times New Roman"/>
                <a:cs typeface="Times New Roman"/>
              </a:rPr>
              <a:t>I</a:t>
            </a:r>
            <a:r>
              <a:rPr lang="en-US" sz="2000" dirty="0" err="1" smtClean="0">
                <a:latin typeface="Times New Roman"/>
                <a:cs typeface="Times New Roman"/>
              </a:rPr>
              <a:t>sing</a:t>
            </a:r>
            <a:r>
              <a:rPr lang="en-US" sz="2000" dirty="0" smtClean="0">
                <a:latin typeface="Times New Roman"/>
                <a:cs typeface="Times New Roman"/>
              </a:rPr>
              <a:t>-like model look like??</a:t>
            </a:r>
            <a:endParaRPr lang="en-US" sz="2000" dirty="0">
              <a:latin typeface="Times New Roman"/>
              <a:cs typeface="Times New Roman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605" y="1250617"/>
            <a:ext cx="1686351" cy="53357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42743" y="2000489"/>
            <a:ext cx="32805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Times New Roman"/>
                <a:cs typeface="Times New Roman"/>
              </a:rPr>
              <a:t>Remember: A little extra notation to indicate the </a:t>
            </a:r>
            <a:r>
              <a:rPr lang="en-US" sz="1600" dirty="0" smtClean="0">
                <a:latin typeface="Times New Roman"/>
                <a:cs typeface="Times New Roman"/>
              </a:rPr>
              <a:t>terms </a:t>
            </a:r>
            <a:r>
              <a:rPr lang="en-US" sz="1600" dirty="0" smtClean="0">
                <a:latin typeface="Times New Roman"/>
                <a:cs typeface="Times New Roman"/>
              </a:rPr>
              <a:t>that “</a:t>
            </a:r>
            <a:r>
              <a:rPr lang="en-US" sz="1600" dirty="0" smtClean="0">
                <a:latin typeface="Times New Roman"/>
                <a:cs typeface="Times New Roman"/>
              </a:rPr>
              <a:t>survive” </a:t>
            </a:r>
            <a:r>
              <a:rPr lang="en-US" sz="1600" dirty="0" smtClean="0">
                <a:latin typeface="Times New Roman"/>
                <a:cs typeface="Times New Roman"/>
              </a:rPr>
              <a:t>are</a:t>
            </a:r>
            <a:r>
              <a:rPr lang="en-US" sz="1600" dirty="0" smtClean="0">
                <a:latin typeface="Times New Roman"/>
                <a:cs typeface="Times New Roman"/>
              </a:rPr>
              <a:t> </a:t>
            </a:r>
            <a:r>
              <a:rPr lang="en-US" sz="1600" dirty="0" smtClean="0">
                <a:latin typeface="Times New Roman"/>
                <a:cs typeface="Times New Roman"/>
              </a:rPr>
              <a:t>associated with node </a:t>
            </a:r>
            <a:r>
              <a:rPr lang="en-US" sz="1600" i="1" dirty="0" err="1" smtClean="0">
                <a:latin typeface="Times New Roman"/>
                <a:cs typeface="Times New Roman"/>
              </a:rPr>
              <a:t>i</a:t>
            </a:r>
            <a:r>
              <a:rPr lang="en-US" sz="1600" dirty="0" smtClean="0">
                <a:latin typeface="Times New Roman"/>
                <a:cs typeface="Times New Roman"/>
              </a:rPr>
              <a:t>.</a:t>
            </a:r>
            <a:endParaRPr lang="en-US" sz="1600" dirty="0">
              <a:latin typeface="Times New Roman"/>
              <a:cs typeface="Times New Roman"/>
            </a:endParaRPr>
          </a:p>
        </p:txBody>
      </p:sp>
      <p:sp>
        <p:nvSpPr>
          <p:cNvPr id="8" name="Right Brace 7"/>
          <p:cNvSpPr/>
          <p:nvPr/>
        </p:nvSpPr>
        <p:spPr>
          <a:xfrm rot="5400000">
            <a:off x="2879723" y="1713475"/>
            <a:ext cx="246162" cy="396846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249" y="4666931"/>
            <a:ext cx="1950637" cy="528433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674936" y="6062282"/>
            <a:ext cx="12615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Remember:</a:t>
            </a:r>
            <a:endParaRPr lang="en-US" dirty="0">
              <a:latin typeface="Times New Roman"/>
              <a:cs typeface="Times New Roman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1371" y="6009362"/>
            <a:ext cx="4450397" cy="553157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4900780" y="736128"/>
            <a:ext cx="37372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Times New Roman"/>
                <a:cs typeface="Times New Roman"/>
              </a:rPr>
              <a:t>It’s also handy in that the conditional energy gradients have a nice (pedagogical) matrix representation in this notation: </a:t>
            </a:r>
            <a:endParaRPr lang="en-US" sz="1600" dirty="0">
              <a:latin typeface="Times New Roman"/>
              <a:cs typeface="Times New Roman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78902" y="1678580"/>
            <a:ext cx="1143368" cy="174094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5572554" y="1586635"/>
            <a:ext cx="35714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/>
                <a:cs typeface="Times New Roman"/>
              </a:rPr>
              <a:t>i</a:t>
            </a:r>
            <a:r>
              <a:rPr lang="en-US" sz="1400" dirty="0" smtClean="0">
                <a:latin typeface="Times New Roman"/>
                <a:cs typeface="Times New Roman"/>
              </a:rPr>
              <a:t>s a vector of length </a:t>
            </a:r>
            <a:r>
              <a:rPr lang="en-US" sz="1400" i="1" dirty="0" smtClean="0">
                <a:latin typeface="Times New Roman"/>
                <a:cs typeface="Times New Roman"/>
              </a:rPr>
              <a:t>w</a:t>
            </a:r>
            <a:r>
              <a:rPr lang="en-US" sz="1400" dirty="0" smtClean="0">
                <a:latin typeface="Times New Roman"/>
                <a:cs typeface="Times New Roman"/>
              </a:rPr>
              <a:t> (the number of </a:t>
            </a:r>
            <a:r>
              <a:rPr lang="en-US" sz="1400" dirty="0" err="1" smtClean="0">
                <a:latin typeface="Times New Roman"/>
                <a:cs typeface="Times New Roman"/>
              </a:rPr>
              <a:t>params</a:t>
            </a:r>
            <a:r>
              <a:rPr lang="en-US" sz="1400" dirty="0" smtClean="0">
                <a:latin typeface="Times New Roman"/>
                <a:cs typeface="Times New Roman"/>
              </a:rPr>
              <a:t>). </a:t>
            </a:r>
            <a:endParaRPr lang="en-US" sz="1400" dirty="0">
              <a:latin typeface="Times New Roman"/>
              <a:cs typeface="Times New Roman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390563" y="1867952"/>
            <a:ext cx="42474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Times New Roman"/>
                <a:cs typeface="Times New Roman"/>
              </a:rPr>
              <a:t>There are </a:t>
            </a:r>
            <a:r>
              <a:rPr lang="en-US" sz="1400" i="1" dirty="0" smtClean="0">
                <a:latin typeface="Times New Roman"/>
                <a:cs typeface="Times New Roman"/>
              </a:rPr>
              <a:t>N</a:t>
            </a:r>
            <a:r>
              <a:rPr lang="en-US" sz="1400" dirty="0" smtClean="0">
                <a:latin typeface="Times New Roman"/>
                <a:cs typeface="Times New Roman"/>
              </a:rPr>
              <a:t> (the number of nodes) of these vectors.</a:t>
            </a:r>
            <a:endParaRPr lang="en-US" sz="1400" dirty="0">
              <a:latin typeface="Times New Roman"/>
              <a:cs typeface="Times New Roman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384227" y="2139422"/>
            <a:ext cx="424745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Times New Roman"/>
                <a:cs typeface="Times New Roman"/>
              </a:rPr>
              <a:t>Stacking the </a:t>
            </a:r>
            <a:r>
              <a:rPr lang="en-US" sz="1400" i="1" dirty="0" smtClean="0">
                <a:latin typeface="Times New Roman"/>
                <a:cs typeface="Times New Roman"/>
              </a:rPr>
              <a:t>N</a:t>
            </a:r>
            <a:r>
              <a:rPr lang="en-US" sz="1400" dirty="0" smtClean="0">
                <a:latin typeface="Times New Roman"/>
                <a:cs typeface="Times New Roman"/>
              </a:rPr>
              <a:t> gradients column (or row)-wise gives the conditional energy “gradient matrix” representation with elements:</a:t>
            </a:r>
            <a:endParaRPr lang="en-US" sz="1400" dirty="0">
              <a:latin typeface="Times New Roman"/>
              <a:cs typeface="Times New Roman"/>
            </a:endParaRPr>
          </a:p>
        </p:txBody>
      </p:sp>
      <p:sp>
        <p:nvSpPr>
          <p:cNvPr id="28" name="Left Brace 27"/>
          <p:cNvSpPr/>
          <p:nvPr/>
        </p:nvSpPr>
        <p:spPr>
          <a:xfrm>
            <a:off x="4259482" y="765396"/>
            <a:ext cx="250133" cy="2110657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Left Brace 28"/>
          <p:cNvSpPr/>
          <p:nvPr/>
        </p:nvSpPr>
        <p:spPr>
          <a:xfrm flipH="1">
            <a:off x="3334721" y="2083274"/>
            <a:ext cx="250133" cy="708522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Arrow Connector 31"/>
          <p:cNvCxnSpPr>
            <a:stCxn id="7" idx="3"/>
          </p:cNvCxnSpPr>
          <p:nvPr/>
        </p:nvCxnSpPr>
        <p:spPr>
          <a:xfrm flipV="1">
            <a:off x="3623339" y="1852674"/>
            <a:ext cx="636143" cy="56331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95773" y="1389097"/>
            <a:ext cx="1271669" cy="30175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11687" y="2643245"/>
            <a:ext cx="1748385" cy="23164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0884" y="3473789"/>
            <a:ext cx="5887397" cy="96011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74677" y="4843789"/>
            <a:ext cx="1386405" cy="29260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59903" y="4830421"/>
            <a:ext cx="5170674" cy="740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2315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78557" y="142537"/>
            <a:ext cx="20078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latin typeface="Times New Roman"/>
                <a:cs typeface="Times New Roman"/>
              </a:rPr>
              <a:t>Example</a:t>
            </a:r>
            <a:endParaRPr lang="en-US" sz="4000" dirty="0"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85464" y="819212"/>
            <a:ext cx="6447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Consider the graph with (admittedly really weird) parameterization:</a:t>
            </a:r>
            <a:endParaRPr lang="en-US" dirty="0">
              <a:latin typeface="Times New Roman"/>
              <a:cs typeface="Times New Roman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4281488" y="2001645"/>
            <a:ext cx="943920" cy="986096"/>
            <a:chOff x="2902001" y="1583311"/>
            <a:chExt cx="943920" cy="986096"/>
          </a:xfrm>
        </p:grpSpPr>
        <p:sp>
          <p:nvSpPr>
            <p:cNvPr id="6" name="Oval 5"/>
            <p:cNvSpPr/>
            <p:nvPr/>
          </p:nvSpPr>
          <p:spPr>
            <a:xfrm>
              <a:off x="2902001" y="1655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005259" y="1583311"/>
              <a:ext cx="84066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i="1" dirty="0" smtClean="0">
                  <a:latin typeface="Times New Roman"/>
                  <a:cs typeface="Times New Roman"/>
                </a:rPr>
                <a:t>X</a:t>
              </a:r>
              <a:r>
                <a:rPr lang="en-US" sz="4800" baseline="-25000" dirty="0" smtClean="0">
                  <a:latin typeface="Times New Roman"/>
                  <a:cs typeface="Times New Roman"/>
                </a:rPr>
                <a:t>2</a:t>
              </a:r>
              <a:endParaRPr lang="en-US" sz="4800" baseline="-25000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534315" y="4770532"/>
            <a:ext cx="947260" cy="933960"/>
            <a:chOff x="2101901" y="3159447"/>
            <a:chExt cx="947260" cy="933960"/>
          </a:xfrm>
        </p:grpSpPr>
        <p:sp>
          <p:nvSpPr>
            <p:cNvPr id="9" name="Oval 8"/>
            <p:cNvSpPr/>
            <p:nvPr/>
          </p:nvSpPr>
          <p:spPr>
            <a:xfrm>
              <a:off x="2101901" y="3179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208499" y="3159447"/>
              <a:ext cx="84066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i="1" dirty="0" smtClean="0">
                  <a:latin typeface="Times New Roman"/>
                  <a:cs typeface="Times New Roman"/>
                </a:rPr>
                <a:t>X</a:t>
              </a:r>
              <a:r>
                <a:rPr lang="en-US" sz="4800" baseline="-25000" dirty="0" smtClean="0">
                  <a:latin typeface="Times New Roman"/>
                  <a:cs typeface="Times New Roman"/>
                </a:rPr>
                <a:t>3</a:t>
              </a:r>
              <a:endParaRPr lang="en-US" sz="4800" baseline="-25000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3022125" y="4774233"/>
            <a:ext cx="943920" cy="932624"/>
            <a:chOff x="2228901" y="1522483"/>
            <a:chExt cx="943920" cy="932624"/>
          </a:xfrm>
        </p:grpSpPr>
        <p:sp>
          <p:nvSpPr>
            <p:cNvPr id="12" name="Oval 11"/>
            <p:cNvSpPr/>
            <p:nvPr/>
          </p:nvSpPr>
          <p:spPr>
            <a:xfrm>
              <a:off x="2228901" y="15407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332159" y="1522483"/>
              <a:ext cx="84066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i="1" dirty="0" smtClean="0">
                  <a:latin typeface="Times New Roman"/>
                  <a:cs typeface="Times New Roman"/>
                </a:rPr>
                <a:t>X</a:t>
              </a:r>
              <a:r>
                <a:rPr lang="en-US" sz="4800" baseline="-25000" dirty="0" smtClean="0">
                  <a:latin typeface="Times New Roman"/>
                  <a:cs typeface="Times New Roman"/>
                </a:rPr>
                <a:t>4</a:t>
              </a:r>
              <a:endParaRPr lang="en-US" sz="4800" baseline="-25000" dirty="0">
                <a:latin typeface="Times New Roman"/>
                <a:cs typeface="Times New Roman"/>
              </a:endParaRPr>
            </a:p>
          </p:txBody>
        </p:sp>
      </p:grpSp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1086" y="1346438"/>
            <a:ext cx="3077104" cy="338320"/>
          </a:xfrm>
          <a:prstGeom prst="rect">
            <a:avLst/>
          </a:prstGeom>
        </p:spPr>
      </p:pic>
      <p:grpSp>
        <p:nvGrpSpPr>
          <p:cNvPr id="24" name="Group 23"/>
          <p:cNvGrpSpPr/>
          <p:nvPr/>
        </p:nvGrpSpPr>
        <p:grpSpPr>
          <a:xfrm>
            <a:off x="4277886" y="3544935"/>
            <a:ext cx="943920" cy="932624"/>
            <a:chOff x="2228901" y="1522483"/>
            <a:chExt cx="943920" cy="932624"/>
          </a:xfrm>
        </p:grpSpPr>
        <p:sp>
          <p:nvSpPr>
            <p:cNvPr id="25" name="Oval 24"/>
            <p:cNvSpPr/>
            <p:nvPr/>
          </p:nvSpPr>
          <p:spPr>
            <a:xfrm>
              <a:off x="2228901" y="15407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2332159" y="1522483"/>
              <a:ext cx="84066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i="1" dirty="0" smtClean="0">
                  <a:latin typeface="Times New Roman"/>
                  <a:cs typeface="Times New Roman"/>
                </a:rPr>
                <a:t>X</a:t>
              </a:r>
              <a:r>
                <a:rPr lang="en-US" sz="4800" baseline="-25000" dirty="0" smtClean="0">
                  <a:latin typeface="Times New Roman"/>
                  <a:cs typeface="Times New Roman"/>
                </a:rPr>
                <a:t>1</a:t>
              </a:r>
              <a:endParaRPr lang="en-US" sz="4800" baseline="-25000" dirty="0">
                <a:latin typeface="Times New Roman"/>
                <a:cs typeface="Times New Roman"/>
              </a:endParaRPr>
            </a:p>
          </p:txBody>
        </p:sp>
      </p:grpSp>
      <p:cxnSp>
        <p:nvCxnSpPr>
          <p:cNvPr id="28" name="Straight Connector 27"/>
          <p:cNvCxnSpPr>
            <a:stCxn id="6" idx="4"/>
            <a:endCxn id="26" idx="0"/>
          </p:cNvCxnSpPr>
          <p:nvPr/>
        </p:nvCxnSpPr>
        <p:spPr>
          <a:xfrm>
            <a:off x="4738688" y="2987741"/>
            <a:ext cx="0" cy="55719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cxnSpLocks noChangeAspect="1"/>
          </p:cNvCxnSpPr>
          <p:nvPr/>
        </p:nvCxnSpPr>
        <p:spPr>
          <a:xfrm flipH="1">
            <a:off x="3853790" y="4356605"/>
            <a:ext cx="572480" cy="63680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cxnSpLocks noChangeAspect="1"/>
          </p:cNvCxnSpPr>
          <p:nvPr/>
        </p:nvCxnSpPr>
        <p:spPr>
          <a:xfrm>
            <a:off x="5045015" y="4356605"/>
            <a:ext cx="572480" cy="63680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5" name="Picture 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8835" y="5858419"/>
            <a:ext cx="1100052" cy="55642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0823" y="3144389"/>
            <a:ext cx="1092200" cy="55245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24530" y="1495479"/>
            <a:ext cx="1092200" cy="55245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12078" y="5858419"/>
            <a:ext cx="1092200" cy="55245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13284" y="2987741"/>
            <a:ext cx="1741291" cy="537207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36389" y="4255250"/>
            <a:ext cx="1741291" cy="537207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40073" y="4088001"/>
            <a:ext cx="1741291" cy="537207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185464" y="1783495"/>
            <a:ext cx="305035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latin typeface="Times New Roman"/>
                <a:cs typeface="Times New Roman"/>
              </a:rPr>
              <a:t>NOTE</a:t>
            </a:r>
            <a:r>
              <a:rPr lang="en-US" dirty="0" smtClean="0">
                <a:latin typeface="Times New Roman"/>
                <a:cs typeface="Times New Roman"/>
              </a:rPr>
              <a:t>: There are shared parameters in this model, so</a:t>
            </a:r>
          </a:p>
          <a:p>
            <a:endParaRPr lang="en-US" dirty="0">
              <a:latin typeface="Times New Roman"/>
              <a:cs typeface="Times New Roman"/>
            </a:endParaRPr>
          </a:p>
          <a:p>
            <a:r>
              <a:rPr lang="en-US" dirty="0" smtClean="0">
                <a:latin typeface="Times New Roman"/>
                <a:cs typeface="Times New Roman"/>
              </a:rPr>
              <a:t>in general.</a:t>
            </a:r>
            <a:endParaRPr lang="en-US" dirty="0">
              <a:latin typeface="Times New Roman"/>
              <a:cs typeface="Times New Roman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4683" y="2406186"/>
            <a:ext cx="2161904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3079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78557" y="142537"/>
            <a:ext cx="20078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latin typeface="Times New Roman"/>
                <a:cs typeface="Times New Roman"/>
              </a:rPr>
              <a:t>Example</a:t>
            </a:r>
            <a:endParaRPr lang="en-US" sz="4000" dirty="0"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85464" y="819212"/>
            <a:ext cx="6964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Compute the conditional energy gradient matrix           for </a:t>
            </a:r>
            <a:r>
              <a:rPr lang="en-US" b="1" dirty="0" smtClean="0">
                <a:latin typeface="Times New Roman"/>
                <a:cs typeface="Times New Roman"/>
              </a:rPr>
              <a:t>X</a:t>
            </a:r>
            <a:r>
              <a:rPr lang="en-US" baseline="-25000" dirty="0" smtClean="0">
                <a:latin typeface="Times New Roman"/>
                <a:cs typeface="Times New Roman"/>
              </a:rPr>
              <a:t>1</a:t>
            </a:r>
            <a:r>
              <a:rPr lang="en-US" dirty="0" smtClean="0">
                <a:latin typeface="Times New Roman"/>
                <a:cs typeface="Times New Roman"/>
              </a:rPr>
              <a:t> = (1,1,1,1):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90072" y="3006254"/>
            <a:ext cx="19771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a</a:t>
            </a:r>
            <a:r>
              <a:rPr lang="en-US" sz="2000" dirty="0" smtClean="0">
                <a:latin typeface="Times New Roman"/>
                <a:cs typeface="Times New Roman"/>
              </a:rPr>
              <a:t>. For </a:t>
            </a:r>
            <a:r>
              <a:rPr lang="en-US" sz="2000" i="1" dirty="0" smtClean="0">
                <a:latin typeface="Times New Roman"/>
                <a:cs typeface="Times New Roman"/>
              </a:rPr>
              <a:t>k</a:t>
            </a:r>
            <a:r>
              <a:rPr lang="en-US" sz="2000" dirty="0" smtClean="0">
                <a:latin typeface="Times New Roman"/>
                <a:cs typeface="Times New Roman"/>
              </a:rPr>
              <a:t> = 1, </a:t>
            </a:r>
            <a:r>
              <a:rPr lang="en-US" sz="2000" i="1" dirty="0" err="1" smtClean="0">
                <a:latin typeface="Times New Roman"/>
                <a:cs typeface="Times New Roman"/>
              </a:rPr>
              <a:t>i</a:t>
            </a:r>
            <a:r>
              <a:rPr lang="en-US" sz="2000" dirty="0" smtClean="0">
                <a:latin typeface="Times New Roman"/>
                <a:cs typeface="Times New Roman"/>
              </a:rPr>
              <a:t> = 1</a:t>
            </a:r>
            <a:endParaRPr lang="en-US" sz="2000" dirty="0">
              <a:latin typeface="Times New Roman"/>
              <a:cs typeface="Times New Roman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5519" y="3589471"/>
            <a:ext cx="1884200" cy="54702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3399" y="4331424"/>
            <a:ext cx="2453191" cy="57430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6663" y="3589471"/>
            <a:ext cx="4180800" cy="59100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29893" y="5094103"/>
            <a:ext cx="362724" cy="177941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63688" y="959392"/>
            <a:ext cx="449583" cy="183383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1492885" y="1412860"/>
            <a:ext cx="11272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First note:</a:t>
            </a:r>
            <a:endParaRPr lang="en-US" dirty="0"/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0381" y="1519807"/>
            <a:ext cx="3411728" cy="1272172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902368" y="5677049"/>
            <a:ext cx="19771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/>
                <a:cs typeface="Times New Roman"/>
              </a:rPr>
              <a:t>b</a:t>
            </a:r>
            <a:r>
              <a:rPr lang="en-US" sz="2000" dirty="0" smtClean="0">
                <a:latin typeface="Times New Roman"/>
                <a:cs typeface="Times New Roman"/>
              </a:rPr>
              <a:t>. For </a:t>
            </a:r>
            <a:r>
              <a:rPr lang="en-US" sz="2000" i="1" dirty="0" smtClean="0">
                <a:latin typeface="Times New Roman"/>
                <a:cs typeface="Times New Roman"/>
              </a:rPr>
              <a:t>k</a:t>
            </a:r>
            <a:r>
              <a:rPr lang="en-US" sz="2000" dirty="0" smtClean="0">
                <a:latin typeface="Times New Roman"/>
                <a:cs typeface="Times New Roman"/>
              </a:rPr>
              <a:t> = 2, </a:t>
            </a:r>
            <a:r>
              <a:rPr lang="en-US" sz="2000" i="1" dirty="0" err="1" smtClean="0">
                <a:latin typeface="Times New Roman"/>
                <a:cs typeface="Times New Roman"/>
              </a:rPr>
              <a:t>i</a:t>
            </a:r>
            <a:r>
              <a:rPr lang="en-US" sz="2000" dirty="0" smtClean="0">
                <a:latin typeface="Times New Roman"/>
                <a:cs typeface="Times New Roman"/>
              </a:rPr>
              <a:t> = 1</a:t>
            </a:r>
            <a:endParaRPr lang="en-US" sz="2000" dirty="0">
              <a:latin typeface="Times New Roman"/>
              <a:cs typeface="Times New Roman"/>
            </a:endParaRP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82360" y="6157367"/>
            <a:ext cx="2246902" cy="524493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5841587" y="5493343"/>
            <a:ext cx="196279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>
                <a:latin typeface="Times New Roman"/>
                <a:cs typeface="Times New Roman"/>
              </a:rPr>
              <a:t>ETC…</a:t>
            </a:r>
            <a:endParaRPr lang="en-US" sz="48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1467449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70534" y="142537"/>
            <a:ext cx="20078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latin typeface="Times New Roman"/>
                <a:cs typeface="Times New Roman"/>
              </a:rPr>
              <a:t>Example</a:t>
            </a:r>
            <a:endParaRPr lang="en-US" sz="4000" dirty="0"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35765" y="1844106"/>
            <a:ext cx="5952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So:</a:t>
            </a:r>
            <a:endParaRPr lang="en-US" sz="2400" dirty="0">
              <a:latin typeface="Times New Roman"/>
              <a:cs typeface="Times New Roman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5892" y="3908814"/>
            <a:ext cx="2522108" cy="205417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7590" y="1407422"/>
            <a:ext cx="3979779" cy="1483985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1596188" y="4683559"/>
            <a:ext cx="8857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Thus:</a:t>
            </a:r>
            <a:endParaRPr lang="en-US" sz="24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371983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70534" y="142537"/>
            <a:ext cx="20078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latin typeface="Times New Roman"/>
                <a:cs typeface="Times New Roman"/>
              </a:rPr>
              <a:t>Example</a:t>
            </a:r>
            <a:endParaRPr lang="en-US" sz="4000" dirty="0">
              <a:latin typeface="Times New Roman"/>
              <a:cs typeface="Times New Roman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5316" y="619590"/>
            <a:ext cx="10564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Check: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81765" y="1107991"/>
            <a:ext cx="7226972" cy="5447644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library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Graph formula for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example model: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~1:2+1:3+1:4</a:t>
            </a: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gp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, result = "graph")</a:t>
            </a: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result="matrix")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Define states and feature function: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s1 &lt;- 1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s2 &lt;- 2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f0 &lt;- function(y){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&lt;- 2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make.crf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make.features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6)</a:t>
            </a:r>
          </a:p>
          <a:p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Parameterization:</a:t>
            </a: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$node.par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[1,1,] &lt;-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1</a:t>
            </a: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$node.par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[2,1,] &lt;-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2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fitc$node.par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[3,1,] &lt;-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1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fitc$node.par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[4,1,] &lt;-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3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[[1]][1,1,1] &lt;-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1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[[1]][2,2,1] &lt;-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4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[[2]][1,1,1] &lt;-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1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[[2]][2,2,1] &lt;-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5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[[3]][1,1,1] &lt;-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6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[[3]][2,2,1] &lt;-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1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41871478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70534" y="142537"/>
            <a:ext cx="20078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latin typeface="Times New Roman"/>
                <a:cs typeface="Times New Roman"/>
              </a:rPr>
              <a:t>Example</a:t>
            </a:r>
            <a:endParaRPr lang="en-US" sz="4000" dirty="0">
              <a:latin typeface="Times New Roman"/>
              <a:cs typeface="Times New Roman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5316" y="619590"/>
            <a:ext cx="10564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Check: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5316" y="1107991"/>
            <a:ext cx="8844895" cy="900246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050" dirty="0" smtClean="0">
                <a:solidFill>
                  <a:schemeClr val="bg1"/>
                </a:solidFill>
                <a:latin typeface="Courier"/>
                <a:cs typeface="Courier"/>
              </a:rPr>
              <a:t>X &lt;- c(1,1,1,1)</a:t>
            </a:r>
          </a:p>
          <a:p>
            <a:r>
              <a:rPr lang="en-US" sz="1050" dirty="0" err="1" smtClean="0">
                <a:solidFill>
                  <a:schemeClr val="bg1"/>
                </a:solidFill>
                <a:latin typeface="Courier"/>
                <a:cs typeface="Courier"/>
              </a:rPr>
              <a:t>conditional.energy.gradient</a:t>
            </a:r>
            <a:r>
              <a:rPr lang="en-US" sz="105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5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05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050" dirty="0" smtClean="0">
                <a:solidFill>
                  <a:schemeClr val="bg1"/>
                </a:solidFill>
                <a:latin typeface="Courier"/>
                <a:cs typeface="Courier"/>
              </a:rPr>
              <a:t>X, </a:t>
            </a:r>
            <a:r>
              <a:rPr lang="en-US" sz="1050" dirty="0" err="1">
                <a:solidFill>
                  <a:schemeClr val="bg1"/>
                </a:solidFill>
                <a:latin typeface="Courier"/>
                <a:cs typeface="Courier"/>
              </a:rPr>
              <a:t>condition.element.number</a:t>
            </a:r>
            <a:r>
              <a:rPr lang="en-US" sz="105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050" dirty="0" smtClean="0">
                <a:solidFill>
                  <a:schemeClr val="bg1"/>
                </a:solidFill>
                <a:latin typeface="Courier"/>
                <a:cs typeface="Courier"/>
              </a:rPr>
              <a:t>1, </a:t>
            </a:r>
            <a:r>
              <a:rPr lang="en-US" sz="105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05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05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05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05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050" dirty="0">
                <a:solidFill>
                  <a:schemeClr val="bg1"/>
                </a:solidFill>
                <a:latin typeface="Courier"/>
                <a:cs typeface="Courier"/>
              </a:rPr>
              <a:t> = f0</a:t>
            </a:r>
            <a:r>
              <a:rPr lang="en-US" sz="1050" dirty="0" smtClean="0">
                <a:solidFill>
                  <a:schemeClr val="bg1"/>
                </a:solidFill>
                <a:latin typeface="Courier"/>
                <a:cs typeface="Courier"/>
              </a:rPr>
              <a:t>)$</a:t>
            </a:r>
            <a:r>
              <a:rPr lang="en-US" sz="1050" dirty="0" err="1">
                <a:solidFill>
                  <a:schemeClr val="bg1"/>
                </a:solidFill>
                <a:latin typeface="Courier"/>
                <a:cs typeface="Courier"/>
              </a:rPr>
              <a:t>conditional.grad</a:t>
            </a:r>
            <a:endParaRPr lang="en-US" sz="105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50" dirty="0" err="1">
                <a:solidFill>
                  <a:schemeClr val="bg1"/>
                </a:solidFill>
                <a:latin typeface="Courier"/>
                <a:cs typeface="Courier"/>
              </a:rPr>
              <a:t>conditional.energy.gradient</a:t>
            </a:r>
            <a:r>
              <a:rPr lang="en-US" sz="105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5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050" dirty="0">
                <a:solidFill>
                  <a:schemeClr val="bg1"/>
                </a:solidFill>
                <a:latin typeface="Courier"/>
                <a:cs typeface="Courier"/>
              </a:rPr>
              <a:t> = X, </a:t>
            </a:r>
            <a:r>
              <a:rPr lang="en-US" sz="1050" dirty="0" err="1">
                <a:solidFill>
                  <a:schemeClr val="bg1"/>
                </a:solidFill>
                <a:latin typeface="Courier"/>
                <a:cs typeface="Courier"/>
              </a:rPr>
              <a:t>condition.element.number</a:t>
            </a:r>
            <a:r>
              <a:rPr lang="en-US" sz="105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050" dirty="0" smtClean="0">
                <a:solidFill>
                  <a:schemeClr val="bg1"/>
                </a:solidFill>
                <a:latin typeface="Courier"/>
                <a:cs typeface="Courier"/>
              </a:rPr>
              <a:t>2, </a:t>
            </a:r>
            <a:r>
              <a:rPr lang="en-US" sz="105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05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05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05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05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050" dirty="0">
                <a:solidFill>
                  <a:schemeClr val="bg1"/>
                </a:solidFill>
                <a:latin typeface="Courier"/>
                <a:cs typeface="Courier"/>
              </a:rPr>
              <a:t> = f0</a:t>
            </a:r>
            <a:r>
              <a:rPr lang="en-US" sz="1050" dirty="0" smtClean="0">
                <a:solidFill>
                  <a:schemeClr val="bg1"/>
                </a:solidFill>
                <a:latin typeface="Courier"/>
                <a:cs typeface="Courier"/>
              </a:rPr>
              <a:t>)$</a:t>
            </a:r>
            <a:r>
              <a:rPr lang="en-US" sz="1050" dirty="0" err="1" smtClean="0">
                <a:solidFill>
                  <a:schemeClr val="bg1"/>
                </a:solidFill>
                <a:latin typeface="Courier"/>
                <a:cs typeface="Courier"/>
              </a:rPr>
              <a:t>conditional.grad</a:t>
            </a:r>
            <a:endParaRPr lang="en-US" sz="105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50" dirty="0" err="1">
                <a:solidFill>
                  <a:schemeClr val="bg1"/>
                </a:solidFill>
                <a:latin typeface="Courier"/>
                <a:cs typeface="Courier"/>
              </a:rPr>
              <a:t>conditional.energy.gradient</a:t>
            </a:r>
            <a:r>
              <a:rPr lang="en-US" sz="105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5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050" dirty="0">
                <a:solidFill>
                  <a:schemeClr val="bg1"/>
                </a:solidFill>
                <a:latin typeface="Courier"/>
                <a:cs typeface="Courier"/>
              </a:rPr>
              <a:t> = X, </a:t>
            </a:r>
            <a:r>
              <a:rPr lang="en-US" sz="1050" dirty="0" err="1">
                <a:solidFill>
                  <a:schemeClr val="bg1"/>
                </a:solidFill>
                <a:latin typeface="Courier"/>
                <a:cs typeface="Courier"/>
              </a:rPr>
              <a:t>condition.element.number</a:t>
            </a:r>
            <a:r>
              <a:rPr lang="en-US" sz="105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050" dirty="0" smtClean="0">
                <a:solidFill>
                  <a:schemeClr val="bg1"/>
                </a:solidFill>
                <a:latin typeface="Courier"/>
                <a:cs typeface="Courier"/>
              </a:rPr>
              <a:t>3, </a:t>
            </a:r>
            <a:r>
              <a:rPr lang="en-US" sz="105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05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05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05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05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050" dirty="0">
                <a:solidFill>
                  <a:schemeClr val="bg1"/>
                </a:solidFill>
                <a:latin typeface="Courier"/>
                <a:cs typeface="Courier"/>
              </a:rPr>
              <a:t> = f0</a:t>
            </a:r>
            <a:r>
              <a:rPr lang="en-US" sz="1050" dirty="0" smtClean="0">
                <a:solidFill>
                  <a:schemeClr val="bg1"/>
                </a:solidFill>
                <a:latin typeface="Courier"/>
                <a:cs typeface="Courier"/>
              </a:rPr>
              <a:t>)$</a:t>
            </a:r>
            <a:r>
              <a:rPr lang="en-US" sz="1050" dirty="0" err="1" smtClean="0">
                <a:solidFill>
                  <a:schemeClr val="bg1"/>
                </a:solidFill>
                <a:latin typeface="Courier"/>
                <a:cs typeface="Courier"/>
              </a:rPr>
              <a:t>conditional.grad</a:t>
            </a:r>
            <a:endParaRPr lang="en-US" sz="105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50" dirty="0" err="1">
                <a:solidFill>
                  <a:schemeClr val="bg1"/>
                </a:solidFill>
                <a:latin typeface="Courier"/>
                <a:cs typeface="Courier"/>
              </a:rPr>
              <a:t>conditional.energy.gradient</a:t>
            </a:r>
            <a:r>
              <a:rPr lang="en-US" sz="105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5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050" dirty="0">
                <a:solidFill>
                  <a:schemeClr val="bg1"/>
                </a:solidFill>
                <a:latin typeface="Courier"/>
                <a:cs typeface="Courier"/>
              </a:rPr>
              <a:t> = X, </a:t>
            </a:r>
            <a:r>
              <a:rPr lang="en-US" sz="1050" dirty="0" err="1">
                <a:solidFill>
                  <a:schemeClr val="bg1"/>
                </a:solidFill>
                <a:latin typeface="Courier"/>
                <a:cs typeface="Courier"/>
              </a:rPr>
              <a:t>condition.element.number</a:t>
            </a:r>
            <a:r>
              <a:rPr lang="en-US" sz="105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050" dirty="0" smtClean="0">
                <a:solidFill>
                  <a:schemeClr val="bg1"/>
                </a:solidFill>
                <a:latin typeface="Courier"/>
                <a:cs typeface="Courier"/>
              </a:rPr>
              <a:t>4, </a:t>
            </a:r>
            <a:r>
              <a:rPr lang="en-US" sz="105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05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05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05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05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050" dirty="0">
                <a:solidFill>
                  <a:schemeClr val="bg1"/>
                </a:solidFill>
                <a:latin typeface="Courier"/>
                <a:cs typeface="Courier"/>
              </a:rPr>
              <a:t> = f0</a:t>
            </a:r>
            <a:r>
              <a:rPr lang="en-US" sz="1050" dirty="0" smtClean="0">
                <a:solidFill>
                  <a:schemeClr val="bg1"/>
                </a:solidFill>
                <a:latin typeface="Courier"/>
                <a:cs typeface="Courier"/>
              </a:rPr>
              <a:t>)$</a:t>
            </a:r>
            <a:r>
              <a:rPr lang="en-US" sz="1050" dirty="0" err="1" smtClean="0">
                <a:solidFill>
                  <a:schemeClr val="bg1"/>
                </a:solidFill>
                <a:latin typeface="Courier"/>
                <a:cs typeface="Courier"/>
              </a:rPr>
              <a:t>conditional.grad</a:t>
            </a:r>
            <a:endParaRPr lang="en-US" sz="105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40" y="2348163"/>
            <a:ext cx="9091237" cy="157555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8832" y="4407296"/>
            <a:ext cx="3979779" cy="1483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8444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98423" y="793296"/>
            <a:ext cx="88811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Try </a:t>
            </a:r>
            <a:r>
              <a:rPr lang="en-US" b="1" dirty="0" smtClean="0">
                <a:latin typeface="Times New Roman"/>
                <a:cs typeface="Times New Roman"/>
              </a:rPr>
              <a:t>X</a:t>
            </a:r>
            <a:r>
              <a:rPr lang="en-US" baseline="-25000" dirty="0" smtClean="0">
                <a:latin typeface="Times New Roman"/>
                <a:cs typeface="Times New Roman"/>
              </a:rPr>
              <a:t>1</a:t>
            </a:r>
            <a:r>
              <a:rPr lang="en-US" dirty="0" smtClean="0">
                <a:latin typeface="Times New Roman"/>
                <a:cs typeface="Times New Roman"/>
              </a:rPr>
              <a:t>, </a:t>
            </a:r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baseline="-25000" dirty="0" smtClean="0">
                <a:latin typeface="Times New Roman"/>
                <a:cs typeface="Times New Roman"/>
              </a:rPr>
              <a:t>3</a:t>
            </a:r>
            <a:r>
              <a:rPr lang="en-US" dirty="0" smtClean="0">
                <a:latin typeface="Times New Roman"/>
                <a:cs typeface="Times New Roman"/>
              </a:rPr>
              <a:t>, </a:t>
            </a:r>
            <a:r>
              <a:rPr lang="en-US" i="1" dirty="0" smtClean="0">
                <a:latin typeface="Times New Roman"/>
                <a:cs typeface="Times New Roman"/>
              </a:rPr>
              <a:t>k </a:t>
            </a:r>
            <a:r>
              <a:rPr lang="en-US" dirty="0" smtClean="0">
                <a:latin typeface="Times New Roman"/>
                <a:cs typeface="Times New Roman"/>
              </a:rPr>
              <a:t>= 7 (i.e. </a:t>
            </a:r>
            <a:r>
              <a:rPr lang="en-US" i="1" dirty="0" smtClean="0">
                <a:latin typeface="Symbol" charset="2"/>
                <a:cs typeface="Symbol" charset="2"/>
              </a:rPr>
              <a:t>q</a:t>
            </a:r>
            <a:r>
              <a:rPr lang="en-US" baseline="-25000" dirty="0" smtClean="0">
                <a:latin typeface="Times New Roman"/>
                <a:cs typeface="Times New Roman"/>
              </a:rPr>
              <a:t>7</a:t>
            </a:r>
            <a:r>
              <a:rPr lang="en-US" dirty="0" smtClean="0">
                <a:latin typeface="Times New Roman"/>
                <a:cs typeface="Times New Roman"/>
              </a:rPr>
              <a:t>) with the Slayer field </a:t>
            </a:r>
            <a:r>
              <a:rPr lang="en-US" dirty="0" smtClean="0">
                <a:latin typeface="Times New Roman"/>
                <a:cs typeface="Times New Roman"/>
              </a:rPr>
              <a:t>model </a:t>
            </a:r>
            <a:r>
              <a:rPr lang="en-US" i="1" u="sng" dirty="0" smtClean="0">
                <a:latin typeface="Times New Roman"/>
                <a:cs typeface="Times New Roman"/>
              </a:rPr>
              <a:t>with all parameters different between nodes and edges</a:t>
            </a:r>
            <a:r>
              <a:rPr lang="en-US" dirty="0" smtClean="0">
                <a:latin typeface="Times New Roman"/>
                <a:cs typeface="Times New Roman"/>
              </a:rPr>
              <a:t>:</a:t>
            </a:r>
            <a:endParaRPr lang="en-US" dirty="0">
              <a:latin typeface="Times New Roman"/>
              <a:cs typeface="Times New Roma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171" y="3321923"/>
            <a:ext cx="7603796" cy="108841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627" y="1904496"/>
            <a:ext cx="4352528" cy="61101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933" y="4956290"/>
            <a:ext cx="8735648" cy="147437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98423" y="1430474"/>
            <a:ext cx="12618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a. Show: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92087" y="2892230"/>
            <a:ext cx="16545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b.</a:t>
            </a:r>
            <a:r>
              <a:rPr lang="en-US" sz="2400" dirty="0" smtClean="0">
                <a:latin typeface="Times New Roman"/>
                <a:cs typeface="Times New Roman"/>
              </a:rPr>
              <a:t> Evaluate: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85751" y="4511918"/>
            <a:ext cx="16372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c.</a:t>
            </a:r>
            <a:r>
              <a:rPr lang="en-US" sz="2400" dirty="0" smtClean="0">
                <a:latin typeface="Times New Roman"/>
                <a:cs typeface="Times New Roman"/>
              </a:rPr>
              <a:t> Evaluate: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787566" y="80254"/>
            <a:ext cx="38169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latin typeface="Times New Roman"/>
                <a:cs typeface="Times New Roman"/>
              </a:rPr>
              <a:t>Another Example</a:t>
            </a:r>
            <a:endParaRPr lang="en-US" sz="40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5683766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98423" y="793296"/>
            <a:ext cx="8881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Reminder on the Slayer field and the parameterization we will use for this example: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787566" y="80254"/>
            <a:ext cx="38169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latin typeface="Times New Roman"/>
                <a:cs typeface="Times New Roman"/>
              </a:rPr>
              <a:t>Another Example</a:t>
            </a:r>
            <a:endParaRPr lang="en-US" sz="4000" dirty="0">
              <a:latin typeface="Times New Roman"/>
              <a:cs typeface="Times New Roman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2277865" y="2020326"/>
            <a:ext cx="4055883" cy="3967643"/>
            <a:chOff x="2129778" y="1840411"/>
            <a:chExt cx="4055883" cy="3967643"/>
          </a:xfrm>
        </p:grpSpPr>
        <p:grpSp>
          <p:nvGrpSpPr>
            <p:cNvPr id="7" name="Group 6"/>
            <p:cNvGrpSpPr/>
            <p:nvPr/>
          </p:nvGrpSpPr>
          <p:grpSpPr>
            <a:xfrm>
              <a:off x="2716041" y="1850948"/>
              <a:ext cx="914400" cy="1026200"/>
              <a:chOff x="2228901" y="1365407"/>
              <a:chExt cx="914400" cy="1026200"/>
            </a:xfrm>
          </p:grpSpPr>
          <p:sp>
            <p:nvSpPr>
              <p:cNvPr id="29" name="Oval 28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2398999" y="1365407"/>
                <a:ext cx="569387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dirty="0" smtClean="0">
                    <a:latin typeface="Times New Roman"/>
                    <a:cs typeface="Times New Roman"/>
                  </a:rPr>
                  <a:t>2</a:t>
                </a:r>
                <a:endParaRPr lang="en-US" sz="6000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8" name="Group 7"/>
            <p:cNvGrpSpPr/>
            <p:nvPr/>
          </p:nvGrpSpPr>
          <p:grpSpPr>
            <a:xfrm>
              <a:off x="4639378" y="1840411"/>
              <a:ext cx="914400" cy="1026200"/>
              <a:chOff x="2228901" y="1365407"/>
              <a:chExt cx="914400" cy="1026200"/>
            </a:xfrm>
          </p:grpSpPr>
          <p:sp>
            <p:nvSpPr>
              <p:cNvPr id="27" name="Oval 26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2412367" y="1365407"/>
                <a:ext cx="569387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dirty="0" smtClean="0">
                    <a:latin typeface="Times New Roman"/>
                    <a:cs typeface="Times New Roman"/>
                  </a:rPr>
                  <a:t>1</a:t>
                </a:r>
                <a:endParaRPr lang="en-US" sz="6000" dirty="0">
                  <a:latin typeface="Times New Roman"/>
                  <a:cs typeface="Times New Roman"/>
                </a:endParaRPr>
              </a:p>
            </p:txBody>
          </p:sp>
        </p:grpSp>
        <p:cxnSp>
          <p:nvCxnSpPr>
            <p:cNvPr id="9" name="Straight Arrow Connector 8"/>
            <p:cNvCxnSpPr/>
            <p:nvPr/>
          </p:nvCxnSpPr>
          <p:spPr>
            <a:xfrm>
              <a:off x="3630441" y="2402545"/>
              <a:ext cx="1036698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" name="Group 9"/>
            <p:cNvGrpSpPr/>
            <p:nvPr/>
          </p:nvGrpSpPr>
          <p:grpSpPr>
            <a:xfrm>
              <a:off x="2129778" y="3533212"/>
              <a:ext cx="914400" cy="1015663"/>
              <a:chOff x="2228901" y="1392143"/>
              <a:chExt cx="914400" cy="1015663"/>
            </a:xfrm>
          </p:grpSpPr>
          <p:sp>
            <p:nvSpPr>
              <p:cNvPr id="25" name="Oval 24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2372263" y="1392143"/>
                <a:ext cx="569387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dirty="0" smtClean="0">
                    <a:latin typeface="Times New Roman"/>
                    <a:cs typeface="Times New Roman"/>
                  </a:rPr>
                  <a:t>4</a:t>
                </a:r>
                <a:endParaRPr lang="en-US" sz="6000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11" name="Group 10"/>
            <p:cNvGrpSpPr/>
            <p:nvPr/>
          </p:nvGrpSpPr>
          <p:grpSpPr>
            <a:xfrm>
              <a:off x="5271261" y="3509307"/>
              <a:ext cx="914400" cy="1015663"/>
              <a:chOff x="2228901" y="1378775"/>
              <a:chExt cx="914400" cy="1015663"/>
            </a:xfrm>
          </p:grpSpPr>
          <p:sp>
            <p:nvSpPr>
              <p:cNvPr id="23" name="Oval 22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2425735" y="1378775"/>
                <a:ext cx="569387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dirty="0" smtClean="0">
                    <a:latin typeface="Times New Roman"/>
                    <a:cs typeface="Times New Roman"/>
                  </a:rPr>
                  <a:t>5</a:t>
                </a:r>
                <a:endParaRPr lang="en-US" sz="6000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3713048" y="4792391"/>
              <a:ext cx="914400" cy="1015663"/>
              <a:chOff x="2228901" y="1405511"/>
              <a:chExt cx="914400" cy="1015663"/>
            </a:xfrm>
          </p:grpSpPr>
          <p:sp>
            <p:nvSpPr>
              <p:cNvPr id="21" name="Oval 20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2425735" y="1405511"/>
                <a:ext cx="569387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dirty="0" smtClean="0">
                    <a:latin typeface="Times New Roman"/>
                    <a:cs typeface="Times New Roman"/>
                  </a:rPr>
                  <a:t>3</a:t>
                </a:r>
                <a:endParaRPr lang="en-US" sz="6000" dirty="0">
                  <a:latin typeface="Times New Roman"/>
                  <a:cs typeface="Times New Roman"/>
                </a:endParaRPr>
              </a:p>
            </p:txBody>
          </p:sp>
        </p:grpSp>
        <p:cxnSp>
          <p:nvCxnSpPr>
            <p:cNvPr id="13" name="Straight Arrow Connector 12"/>
            <p:cNvCxnSpPr/>
            <p:nvPr/>
          </p:nvCxnSpPr>
          <p:spPr>
            <a:xfrm flipV="1">
              <a:off x="2716041" y="2866612"/>
              <a:ext cx="328137" cy="751664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 flipH="1" flipV="1">
              <a:off x="5327664" y="2819602"/>
              <a:ext cx="328137" cy="751664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>
              <a:cxnSpLocks noChangeAspect="1"/>
            </p:cNvCxnSpPr>
            <p:nvPr/>
          </p:nvCxnSpPr>
          <p:spPr>
            <a:xfrm>
              <a:off x="2664723" y="4522529"/>
              <a:ext cx="1044971" cy="79685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 flipH="1">
              <a:off x="4639378" y="4514003"/>
              <a:ext cx="1016424" cy="807284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>
              <a:endCxn id="23" idx="2"/>
            </p:cNvCxnSpPr>
            <p:nvPr/>
          </p:nvCxnSpPr>
          <p:spPr>
            <a:xfrm>
              <a:off x="3421103" y="2819602"/>
              <a:ext cx="1850158" cy="124533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H="1">
              <a:off x="3044178" y="2819602"/>
              <a:ext cx="1919014" cy="127511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3421103" y="2819602"/>
              <a:ext cx="751606" cy="204448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4172709" y="2819602"/>
              <a:ext cx="790482" cy="204448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1" name="Picture 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1277" y="1506843"/>
            <a:ext cx="1092200" cy="55245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0318" y="1812846"/>
            <a:ext cx="1084668" cy="54864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0750" y="3986500"/>
            <a:ext cx="1084668" cy="54864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6949" y="3986500"/>
            <a:ext cx="1084668" cy="54864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12377" y="6024161"/>
            <a:ext cx="1084668" cy="548640"/>
          </a:xfrm>
          <a:prstGeom prst="rect">
            <a:avLst/>
          </a:prstGeom>
        </p:spPr>
      </p:pic>
      <p:cxnSp>
        <p:nvCxnSpPr>
          <p:cNvPr id="38" name="Straight Arrow Connector 37"/>
          <p:cNvCxnSpPr/>
          <p:nvPr/>
        </p:nvCxnSpPr>
        <p:spPr>
          <a:xfrm flipH="1">
            <a:off x="5763786" y="3628874"/>
            <a:ext cx="1495267" cy="0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H="1">
            <a:off x="4922112" y="2999517"/>
            <a:ext cx="2336941" cy="504051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2642998" y="2859828"/>
            <a:ext cx="1056932" cy="549806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cxnSpLocks noChangeAspect="1"/>
          </p:cNvCxnSpPr>
          <p:nvPr/>
        </p:nvCxnSpPr>
        <p:spPr>
          <a:xfrm>
            <a:off x="2062802" y="3459331"/>
            <a:ext cx="811147" cy="255274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H="1" flipV="1">
            <a:off x="4943548" y="5412497"/>
            <a:ext cx="672634" cy="950871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H="1" flipV="1">
            <a:off x="5090355" y="4024617"/>
            <a:ext cx="978908" cy="1697067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>
            <a:off x="4364106" y="1732638"/>
            <a:ext cx="0" cy="825182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V="1">
            <a:off x="2421227" y="4109377"/>
            <a:ext cx="1095636" cy="1518728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 flipV="1">
            <a:off x="2787566" y="5311852"/>
            <a:ext cx="805273" cy="1051516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9" name="Picture 6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37657" y="1303098"/>
            <a:ext cx="1778350" cy="548640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50671" y="2466600"/>
            <a:ext cx="1778350" cy="548640"/>
          </a:xfrm>
          <a:prstGeom prst="rect">
            <a:avLst/>
          </a:prstGeom>
        </p:spPr>
      </p:pic>
      <p:pic>
        <p:nvPicPr>
          <p:cNvPr id="73" name="Picture 7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8227" y="5353785"/>
            <a:ext cx="1778350" cy="548640"/>
          </a:xfrm>
          <a:prstGeom prst="rect">
            <a:avLst/>
          </a:prstGeom>
        </p:spPr>
      </p:pic>
      <p:pic>
        <p:nvPicPr>
          <p:cNvPr id="74" name="Picture 7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13185" y="3336221"/>
            <a:ext cx="1778350" cy="548640"/>
          </a:xfrm>
          <a:prstGeom prst="rect">
            <a:avLst/>
          </a:prstGeom>
        </p:spPr>
      </p:pic>
      <p:pic>
        <p:nvPicPr>
          <p:cNvPr id="76" name="Picture 7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8296" y="2351292"/>
            <a:ext cx="1961230" cy="548640"/>
          </a:xfrm>
          <a:prstGeom prst="rect">
            <a:avLst/>
          </a:prstGeom>
        </p:spPr>
      </p:pic>
      <p:pic>
        <p:nvPicPr>
          <p:cNvPr id="81" name="Picture 8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960" y="3202541"/>
            <a:ext cx="1961230" cy="548640"/>
          </a:xfrm>
          <a:prstGeom prst="rect">
            <a:avLst/>
          </a:prstGeom>
        </p:spPr>
      </p:pic>
      <p:pic>
        <p:nvPicPr>
          <p:cNvPr id="85" name="Picture 8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069263" y="5513447"/>
            <a:ext cx="1961230" cy="548640"/>
          </a:xfrm>
          <a:prstGeom prst="rect">
            <a:avLst/>
          </a:prstGeom>
        </p:spPr>
      </p:pic>
      <p:pic>
        <p:nvPicPr>
          <p:cNvPr id="86" name="Picture 8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86231" y="6150009"/>
            <a:ext cx="1961230" cy="548640"/>
          </a:xfrm>
          <a:prstGeom prst="rect">
            <a:avLst/>
          </a:prstGeom>
        </p:spPr>
      </p:pic>
      <p:pic>
        <p:nvPicPr>
          <p:cNvPr id="87" name="Picture 8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84533" y="6185222"/>
            <a:ext cx="1961230" cy="54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8376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4563" y="1569425"/>
            <a:ext cx="8638024" cy="3693319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library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Slayer field model: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de-DE" sz="13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de-DE" sz="1300" dirty="0">
                <a:solidFill>
                  <a:schemeClr val="bg1"/>
                </a:solidFill>
                <a:latin typeface="Courier"/>
                <a:cs typeface="Courier"/>
              </a:rPr>
              <a:t> &lt;- ~1:2+1:3+1:4+1:5+2:3+2:4+2:5+3:4+3:</a:t>
            </a:r>
            <a:r>
              <a:rPr lang="de-DE" sz="1300" dirty="0" smtClean="0">
                <a:solidFill>
                  <a:schemeClr val="bg1"/>
                </a:solidFill>
                <a:latin typeface="Courier"/>
                <a:cs typeface="Courier"/>
              </a:rPr>
              <a:t>5</a:t>
            </a:r>
          </a:p>
          <a:p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result="matrix")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Make up random potentials and return a CRF-object</a:t>
            </a: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slay   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sim.field.random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adjacentcy.matrix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num.states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=2,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num.sims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1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seed=1)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slay$samples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slay$model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Feature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function</a:t>
            </a: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f0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function(y){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(c((y==1),(y==2))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Grab the first sampled configuration: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X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[1,]</a:t>
            </a: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X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98423" y="793296"/>
            <a:ext cx="89455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The </a:t>
            </a:r>
            <a:r>
              <a:rPr lang="en-US" dirty="0" smtClean="0">
                <a:latin typeface="Times New Roman"/>
                <a:cs typeface="Times New Roman"/>
              </a:rPr>
              <a:t>Slayer field </a:t>
            </a:r>
            <a:r>
              <a:rPr lang="en-US" dirty="0" smtClean="0">
                <a:latin typeface="Times New Roman"/>
                <a:cs typeface="Times New Roman"/>
              </a:rPr>
              <a:t>model </a:t>
            </a:r>
            <a:r>
              <a:rPr lang="en-US" i="1" u="sng" dirty="0" smtClean="0">
                <a:latin typeface="Times New Roman"/>
                <a:cs typeface="Times New Roman"/>
              </a:rPr>
              <a:t>with all parameters different between nodes and edges</a:t>
            </a:r>
            <a:r>
              <a:rPr lang="en-US" dirty="0" smtClean="0">
                <a:latin typeface="Times New Roman"/>
                <a:cs typeface="Times New Roman"/>
              </a:rPr>
              <a:t>.</a:t>
            </a:r>
            <a:r>
              <a:rPr lang="en-US" dirty="0" smtClean="0">
                <a:latin typeface="Times New Roman"/>
                <a:cs typeface="Times New Roman"/>
              </a:rPr>
              <a:t> Using a  random parameter vector, get a sample of configurations and grab the first to be </a:t>
            </a:r>
            <a:r>
              <a:rPr lang="en-US" b="1" dirty="0" smtClean="0">
                <a:latin typeface="Times New Roman"/>
                <a:cs typeface="Times New Roman"/>
              </a:rPr>
              <a:t>X</a:t>
            </a:r>
            <a:r>
              <a:rPr lang="en-US" baseline="-25000" dirty="0" smtClean="0">
                <a:latin typeface="Times New Roman"/>
                <a:cs typeface="Times New Roman"/>
              </a:rPr>
              <a:t>1</a:t>
            </a:r>
            <a:r>
              <a:rPr lang="en-US" dirty="0" smtClean="0">
                <a:latin typeface="Times New Roman"/>
                <a:cs typeface="Times New Roman"/>
              </a:rPr>
              <a:t>:</a:t>
            </a:r>
            <a:endParaRPr lang="en-US" dirty="0">
              <a:latin typeface="Times New Roman"/>
              <a:cs typeface="Times New Roma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2095" y="5402847"/>
            <a:ext cx="1358900" cy="8382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046724" y="5877906"/>
            <a:ext cx="5052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Times New Roman"/>
                <a:cs typeface="Times New Roman"/>
              </a:rPr>
              <a:t>X</a:t>
            </a:r>
            <a:r>
              <a:rPr lang="en-US" baseline="-25000" dirty="0">
                <a:latin typeface="Times New Roman"/>
                <a:cs typeface="Times New Roman"/>
              </a:rPr>
              <a:t>1</a:t>
            </a:r>
            <a:r>
              <a:rPr lang="en-US" dirty="0">
                <a:latin typeface="Times New Roman"/>
                <a:cs typeface="Times New Roman"/>
              </a:rPr>
              <a:t>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29718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Using feature functions we can write node and edge energies in convenient matrix-vector form(s):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8194" y="1796415"/>
            <a:ext cx="5025512" cy="402041"/>
          </a:xfrm>
          <a:prstGeom prst="rect">
            <a:avLst/>
          </a:prstGeom>
        </p:spPr>
      </p:pic>
      <p:sp>
        <p:nvSpPr>
          <p:cNvPr id="15" name="Content Placeholder 2"/>
          <p:cNvSpPr txBox="1">
            <a:spLocks/>
          </p:cNvSpPr>
          <p:nvPr/>
        </p:nvSpPr>
        <p:spPr>
          <a:xfrm>
            <a:off x="909314" y="3417060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    is called the node </a:t>
            </a:r>
            <a:r>
              <a:rPr lang="en-US" sz="2200" i="1" dirty="0" err="1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 weight vector: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1308" y="3565208"/>
            <a:ext cx="296672" cy="21323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448" y="2864105"/>
            <a:ext cx="1365840" cy="1585349"/>
          </a:xfrm>
          <a:prstGeom prst="rect">
            <a:avLst/>
          </a:prstGeom>
        </p:spPr>
      </p:pic>
      <p:sp>
        <p:nvSpPr>
          <p:cNvPr id="19" name="Content Placeholder 2"/>
          <p:cNvSpPr txBox="1">
            <a:spLocks/>
          </p:cNvSpPr>
          <p:nvPr/>
        </p:nvSpPr>
        <p:spPr>
          <a:xfrm>
            <a:off x="756914" y="4780279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If </a:t>
            </a:r>
            <a:r>
              <a:rPr lang="en-US" sz="2200" b="1" dirty="0" smtClean="0">
                <a:latin typeface="Times New Roman"/>
                <a:cs typeface="Times New Roman"/>
              </a:rPr>
              <a:t>w</a:t>
            </a:r>
            <a:r>
              <a:rPr lang="en-US" sz="2200" dirty="0" smtClean="0">
                <a:latin typeface="Times New Roman"/>
                <a:cs typeface="Times New Roman"/>
              </a:rPr>
              <a:t> = </a:t>
            </a:r>
            <a:r>
              <a:rPr lang="en-US" sz="2200" b="1" dirty="0" smtClean="0">
                <a:latin typeface="Times New Roman"/>
                <a:cs typeface="Times New Roman"/>
              </a:rPr>
              <a:t>id</a:t>
            </a:r>
            <a:r>
              <a:rPr lang="en-US" sz="2200" dirty="0" smtClean="0">
                <a:latin typeface="Times New Roman"/>
                <a:cs typeface="Times New Roman"/>
              </a:rPr>
              <a:t>(m) (all ones vector) then      has entries numerically equivalent to node </a:t>
            </a:r>
            <a:r>
              <a:rPr lang="en-US" sz="2200" i="1" dirty="0" err="1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 energies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5683" y="4958049"/>
            <a:ext cx="260096" cy="18694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705551" y="1834444"/>
            <a:ext cx="1524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/>
                <a:cs typeface="Times New Roman"/>
              </a:rPr>
              <a:t>n</a:t>
            </a:r>
            <a:r>
              <a:rPr lang="en-US" b="1" dirty="0" smtClean="0">
                <a:latin typeface="Times New Roman"/>
                <a:cs typeface="Times New Roman"/>
              </a:rPr>
              <a:t>ode energies</a:t>
            </a:r>
            <a:endParaRPr lang="en-US" b="1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2396943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9" grpId="0"/>
    </p:bld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6626" y="93644"/>
            <a:ext cx="4352528" cy="61101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75103" y="120380"/>
            <a:ext cx="12618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a. Show: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64563" y="860921"/>
            <a:ext cx="8638024" cy="1569660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#a.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Gradient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of E(X3|X/X3)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dE.X3.Xb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conditional.energy.gradient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X,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condition.element.number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3, </a:t>
            </a:r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                                    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f0,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printQ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=F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dE.X3.Xb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dE.X3.Xb &lt;- dE.X3.Xb$conditional.grad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dE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/dth7: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dE.X3.Xb[7]</a:t>
            </a:r>
          </a:p>
        </p:txBody>
      </p:sp>
      <p:sp>
        <p:nvSpPr>
          <p:cNvPr id="7" name="Rectangle 6"/>
          <p:cNvSpPr/>
          <p:nvPr/>
        </p:nvSpPr>
        <p:spPr>
          <a:xfrm>
            <a:off x="5761578" y="1733718"/>
            <a:ext cx="15246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Times New Roman"/>
                <a:cs typeface="Times New Roman"/>
              </a:rPr>
              <a:t>X</a:t>
            </a:r>
            <a:r>
              <a:rPr lang="en-US" baseline="-25000" dirty="0">
                <a:solidFill>
                  <a:schemeClr val="bg1"/>
                </a:solidFill>
                <a:latin typeface="Times New Roman"/>
                <a:cs typeface="Times New Roman"/>
              </a:rPr>
              <a:t>1</a:t>
            </a:r>
            <a:r>
              <a:rPr lang="en-US" dirty="0" smtClean="0">
                <a:solidFill>
                  <a:schemeClr val="bg1"/>
                </a:solidFill>
                <a:latin typeface="Times New Roman"/>
                <a:cs typeface="Times New Roman"/>
              </a:rPr>
              <a:t>: (2,2,1,1,0)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135" y="2663008"/>
            <a:ext cx="8184896" cy="352915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8918" y="6367288"/>
            <a:ext cx="3634973" cy="457195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 flipH="1" flipV="1">
            <a:off x="2205789" y="6125325"/>
            <a:ext cx="0" cy="46530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2192421" y="6590632"/>
            <a:ext cx="60157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90109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7436" y="122387"/>
            <a:ext cx="7039301" cy="100761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2866" y="151032"/>
            <a:ext cx="14095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b.</a:t>
            </a:r>
            <a:r>
              <a:rPr lang="en-US" sz="2000" dirty="0" smtClean="0">
                <a:latin typeface="Times New Roman"/>
                <a:cs typeface="Times New Roman"/>
              </a:rPr>
              <a:t> Evaluate:</a:t>
            </a: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64563" y="1275329"/>
            <a:ext cx="8638024" cy="4893648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b. Requisite energies, potentials and gradients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E.X3.Xb  &lt;- conditional.config.energy2(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theta.par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NULL,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X,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                                 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condition.element.number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 3, </a:t>
            </a:r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                                 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f0)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P.X3.Xb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exp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(E.X3.Xb)            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potential needed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dE.X3.Xb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conditional.energy.gradient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X, </a:t>
            </a:r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                                  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condition.element.number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 3, </a:t>
            </a:r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                                  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f0,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printQ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=F)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dE.X3.Xb &lt;- dE.X3.Xb$conditional.grad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derivative needed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Complement energies, potentials and gradients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Xc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complement.at.idx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(configuration = X,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complement.index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3)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E.X3.Xbc  &lt;- conditional.config.energy2(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theta.par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NULL,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Xc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                                  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condition.element.number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 3, </a:t>
            </a:r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                                  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f0)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P.X3.Xbc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exp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(E.X3.Xbc)            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complement potential needed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dE.X3.Xbc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conditional.energy.gradient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Xc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condition.element.number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3, </a:t>
            </a:r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                                   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f0,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printQ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=F)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dE.X3.Xbc &lt;- dE.X3.Xbc$conditional.grad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complement derivative needed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Assemble \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frac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{\partial}{\partial \theta_7} Z_{X_3|{\bf X}_1\slash X_3}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dZ.X3.Xb.th7 &lt;- P.X3.Xb * dE.X3.Xb[7] + P.X3.Xbc * dE.X3.Xbc[7]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dZ.X3.Xb.th7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3558" y="5889577"/>
            <a:ext cx="1714500" cy="558800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2446421" y="748632"/>
            <a:ext cx="1216526" cy="514094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29816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018" y="407802"/>
            <a:ext cx="7383198" cy="124610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368" y="421170"/>
            <a:ext cx="13951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c.</a:t>
            </a:r>
            <a:r>
              <a:rPr lang="en-US" sz="2000" dirty="0" smtClean="0">
                <a:latin typeface="Times New Roman"/>
                <a:cs typeface="Times New Roman"/>
              </a:rPr>
              <a:t> Evaluate:</a:t>
            </a: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6944" y="2064053"/>
            <a:ext cx="8956848" cy="2693045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c. First compute the required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Z(X3|X/X3)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logZ.X3.Xb &lt;- logsumexp2(c(E.X3.Xb, E.X3.Xbc))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Z.X3.Xb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exp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(logZ.X3.Xb)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Compute the required probabilities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Pr.X3.Xb   &lt;- P.X3.Xb/Z.X3.Xb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Pr.X3.Xbc  &lt;- P.X3.Xbc/Z.X3.Xb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Assemble \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frac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{\partial}{\partial \theta_7}\log\Big( Z_{X_3|{\bf X}_1\slash X_3} \Big)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Pr.X3.Xb * dE.X3.Xb[7] + Pr.X3.Xbc * dE.X3.Xbc[7]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Or we can do this: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1/Z.X3.Xb * dZ.X3.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Xb.th7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3927" y="5168231"/>
            <a:ext cx="55372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0712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1882" y="2753643"/>
            <a:ext cx="757463" cy="50706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8657" y="2666582"/>
            <a:ext cx="4716494" cy="67665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9234" y="1892923"/>
            <a:ext cx="4255306" cy="668408"/>
          </a:xfrm>
          <a:prstGeom prst="rect">
            <a:avLst/>
          </a:prstGeom>
        </p:spPr>
      </p:pic>
      <p:sp>
        <p:nvSpPr>
          <p:cNvPr id="8" name="Right Brace 7"/>
          <p:cNvSpPr/>
          <p:nvPr/>
        </p:nvSpPr>
        <p:spPr>
          <a:xfrm rot="5400000">
            <a:off x="3680451" y="2611936"/>
            <a:ext cx="298232" cy="1746334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Brace 8"/>
          <p:cNvSpPr/>
          <p:nvPr/>
        </p:nvSpPr>
        <p:spPr>
          <a:xfrm rot="5400000">
            <a:off x="5852253" y="2451323"/>
            <a:ext cx="291363" cy="2074431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29899" y="4357725"/>
            <a:ext cx="4626411" cy="702658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92346" y="6419970"/>
            <a:ext cx="1376939" cy="323159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264565" y="1220020"/>
            <a:ext cx="82411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Times New Roman"/>
                <a:cs typeface="Times New Roman"/>
              </a:rPr>
              <a:t>So going back to the (log) pseudo-likelihood of a configuration and its gradient:</a:t>
            </a: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02129" y="164930"/>
            <a:ext cx="847829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Times"/>
                <a:cs typeface="Times"/>
              </a:rPr>
              <a:t>Review: </a:t>
            </a:r>
            <a:r>
              <a:rPr lang="en-US" sz="2800" dirty="0">
                <a:latin typeface="Times"/>
                <a:cs typeface="Times"/>
              </a:rPr>
              <a:t>W</a:t>
            </a:r>
            <a:r>
              <a:rPr lang="en-US" sz="2800" dirty="0" smtClean="0">
                <a:latin typeface="Times"/>
                <a:cs typeface="Times"/>
              </a:rPr>
              <a:t>hat we learned about the gradient of the </a:t>
            </a:r>
          </a:p>
          <a:p>
            <a:pPr algn="ctr"/>
            <a:r>
              <a:rPr lang="en-US" sz="2800" dirty="0" smtClean="0">
                <a:latin typeface="Times"/>
                <a:cs typeface="Times"/>
              </a:rPr>
              <a:t>log </a:t>
            </a:r>
            <a:r>
              <a:rPr lang="en-US" sz="2800" dirty="0" err="1" smtClean="0">
                <a:latin typeface="Times"/>
                <a:cs typeface="Times"/>
              </a:rPr>
              <a:t>pseudolikelihood</a:t>
            </a:r>
            <a:r>
              <a:rPr lang="en-US" sz="2800" dirty="0" smtClean="0">
                <a:latin typeface="Times"/>
                <a:cs typeface="Times"/>
              </a:rPr>
              <a:t> for a configuration</a:t>
            </a:r>
            <a:endParaRPr lang="en-US" sz="2800" dirty="0">
              <a:latin typeface="Times"/>
              <a:cs typeface="Times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10666" y="3691388"/>
            <a:ext cx="1641224" cy="26517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18197" y="5368123"/>
            <a:ext cx="2456386" cy="69494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98319" y="3620381"/>
            <a:ext cx="4062348" cy="484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9890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4565" y="277825"/>
            <a:ext cx="82411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Times New Roman"/>
                <a:cs typeface="Times New Roman"/>
              </a:rPr>
              <a:t>Looking at the formula for a component of the gradient:</a:t>
            </a: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64563" y="1672927"/>
            <a:ext cx="82411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we can compute the gradient by forming these two </a:t>
            </a:r>
            <a:r>
              <a:rPr lang="en-US" sz="2000" dirty="0" smtClean="0">
                <a:latin typeface="Times New Roman"/>
                <a:cs typeface="Times New Roman"/>
              </a:rPr>
              <a:t>matrices (maybe column by column), </a:t>
            </a:r>
            <a:r>
              <a:rPr lang="en-US" sz="2000" dirty="0" smtClean="0">
                <a:latin typeface="Times New Roman"/>
                <a:cs typeface="Times New Roman"/>
              </a:rPr>
              <a:t>subtracting them and finally summing across the columns </a:t>
            </a:r>
            <a:r>
              <a:rPr lang="en-US" sz="2000" dirty="0" smtClean="0">
                <a:latin typeface="Times New Roman"/>
                <a:cs typeface="Times New Roman"/>
              </a:rPr>
              <a:t>of </a:t>
            </a:r>
            <a:r>
              <a:rPr lang="en-US" sz="2000" dirty="0" smtClean="0">
                <a:latin typeface="Times New Roman"/>
                <a:cs typeface="Times New Roman"/>
              </a:rPr>
              <a:t>the resulting </a:t>
            </a:r>
            <a:r>
              <a:rPr lang="en-US" sz="2000" dirty="0" smtClean="0">
                <a:latin typeface="Times New Roman"/>
                <a:cs typeface="Times New Roman"/>
              </a:rPr>
              <a:t>difference. This formula leaves a lot of room for parallelization.</a:t>
            </a:r>
            <a:endParaRPr lang="en-US" sz="2000" dirty="0">
              <a:latin typeface="Times New Roman"/>
              <a:cs typeface="Times New Roman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H="1" flipV="1">
            <a:off x="4418223" y="1428819"/>
            <a:ext cx="635772" cy="35197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5053995" y="1428819"/>
            <a:ext cx="91653" cy="35197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64563" y="2779031"/>
            <a:ext cx="8638024" cy="3139320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Gradient of the negative log </a:t>
            </a:r>
            <a:r>
              <a:rPr lang="en-US" sz="1100" dirty="0" err="1" smtClean="0">
                <a:solidFill>
                  <a:srgbClr val="FFFF00"/>
                </a:solidFill>
                <a:latin typeface="Courier"/>
                <a:cs typeface="Courier"/>
              </a:rPr>
              <a:t>pseudolikelihood</a:t>
            </a:r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 for a configuration: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pl-PL" sz="1100" dirty="0" err="1" smtClean="0">
                <a:solidFill>
                  <a:schemeClr val="bg1"/>
                </a:solidFill>
                <a:latin typeface="Courier"/>
                <a:cs typeface="Courier"/>
              </a:rPr>
              <a:t>gnlpl.info</a:t>
            </a:r>
            <a:r>
              <a:rPr lang="pl-PL" sz="11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pl-PL" sz="1100" dirty="0">
                <a:solidFill>
                  <a:schemeClr val="bg1"/>
                </a:solidFill>
                <a:latin typeface="Courier"/>
                <a:cs typeface="Courier"/>
              </a:rPr>
              <a:t>&lt;-</a:t>
            </a:r>
            <a:r>
              <a:rPr lang="pl-PL" sz="1100" dirty="0" err="1">
                <a:solidFill>
                  <a:schemeClr val="bg1"/>
                </a:solidFill>
                <a:latin typeface="Courier"/>
                <a:cs typeface="Courier"/>
              </a:rPr>
              <a:t>grad.neglogpseudolik.config</a:t>
            </a:r>
            <a:r>
              <a:rPr lang="pl-PL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pl-PL" sz="1100" dirty="0">
                <a:solidFill>
                  <a:schemeClr val="bg1"/>
                </a:solidFill>
                <a:latin typeface="Courier"/>
                <a:cs typeface="Courier"/>
              </a:rPr>
              <a:t>  param                      = NULL,</a:t>
            </a:r>
          </a:p>
          <a:p>
            <a:r>
              <a:rPr lang="pl-PL" sz="11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pl-PL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pl-PL" sz="1100" dirty="0">
                <a:solidFill>
                  <a:schemeClr val="bg1"/>
                </a:solidFill>
                <a:latin typeface="Courier"/>
                <a:cs typeface="Courier"/>
              </a:rPr>
              <a:t>                     = X,</a:t>
            </a:r>
          </a:p>
          <a:p>
            <a:r>
              <a:rPr lang="pl-PL" sz="11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pl-PL" sz="11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pl-PL" sz="1100" dirty="0">
                <a:solidFill>
                  <a:schemeClr val="bg1"/>
                </a:solidFill>
                <a:latin typeface="Courier"/>
                <a:cs typeface="Courier"/>
              </a:rPr>
              <a:t>                        = </a:t>
            </a:r>
            <a:r>
              <a:rPr lang="pl-PL" sz="11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pl-PL" sz="11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pl-PL" sz="11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pl-PL" sz="1100" dirty="0" err="1">
                <a:solidFill>
                  <a:schemeClr val="bg1"/>
                </a:solidFill>
                <a:latin typeface="Courier"/>
                <a:cs typeface="Courier"/>
              </a:rPr>
              <a:t>cond.en.form</a:t>
            </a:r>
            <a:r>
              <a:rPr lang="pl-PL" sz="1100" dirty="0">
                <a:solidFill>
                  <a:schemeClr val="bg1"/>
                </a:solidFill>
                <a:latin typeface="Courier"/>
                <a:cs typeface="Courier"/>
              </a:rPr>
              <a:t>               = "</a:t>
            </a:r>
            <a:r>
              <a:rPr lang="pl-PL" sz="1100" dirty="0" err="1">
                <a:solidFill>
                  <a:schemeClr val="bg1"/>
                </a:solidFill>
                <a:latin typeface="Courier"/>
                <a:cs typeface="Courier"/>
              </a:rPr>
              <a:t>feature</a:t>
            </a:r>
            <a:r>
              <a:rPr lang="pl-PL" sz="1100" dirty="0">
                <a:solidFill>
                  <a:schemeClr val="bg1"/>
                </a:solidFill>
                <a:latin typeface="Courier"/>
                <a:cs typeface="Courier"/>
              </a:rPr>
              <a:t>",</a:t>
            </a:r>
          </a:p>
          <a:p>
            <a:r>
              <a:rPr lang="pl-PL" sz="11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pl-PL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pl-PL" sz="1100" dirty="0">
                <a:solidFill>
                  <a:schemeClr val="bg1"/>
                </a:solidFill>
                <a:latin typeface="Courier"/>
                <a:cs typeface="Courier"/>
              </a:rPr>
              <a:t>                         = f0)</a:t>
            </a:r>
          </a:p>
          <a:p>
            <a:endParaRPr lang="pl-PL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pl-PL" sz="1100" dirty="0" err="1">
                <a:solidFill>
                  <a:schemeClr val="bg1"/>
                </a:solidFill>
                <a:latin typeface="Courier"/>
                <a:cs typeface="Courier"/>
              </a:rPr>
              <a:t>gnlpl.info$grad.neglogpseudolik</a:t>
            </a:r>
            <a:endParaRPr lang="pl-PL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pl-PL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pl-PL" sz="1100" dirty="0" err="1">
                <a:solidFill>
                  <a:schemeClr val="bg1"/>
                </a:solidFill>
                <a:latin typeface="Courier"/>
                <a:cs typeface="Courier"/>
              </a:rPr>
              <a:t>gnlpl.info$alpha</a:t>
            </a:r>
            <a:endParaRPr lang="pl-PL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pl-PL" sz="1100" dirty="0" smtClean="0">
                <a:solidFill>
                  <a:schemeClr val="bg1"/>
                </a:solidFill>
                <a:latin typeface="Courier"/>
                <a:cs typeface="Courier"/>
              </a:rPr>
              <a:t>-</a:t>
            </a:r>
            <a:r>
              <a:rPr lang="pl-PL" sz="1100" dirty="0" err="1" smtClean="0">
                <a:solidFill>
                  <a:schemeClr val="bg1"/>
                </a:solidFill>
                <a:latin typeface="Courier"/>
                <a:cs typeface="Courier"/>
              </a:rPr>
              <a:t>gnlpl.info</a:t>
            </a:r>
            <a:r>
              <a:rPr lang="pl-PL" sz="1100" dirty="0" err="1">
                <a:solidFill>
                  <a:schemeClr val="bg1"/>
                </a:solidFill>
                <a:latin typeface="Courier"/>
                <a:cs typeface="Courier"/>
              </a:rPr>
              <a:t>$alpha</a:t>
            </a:r>
            <a:r>
              <a:rPr lang="pl-PL" sz="1100" dirty="0">
                <a:solidFill>
                  <a:schemeClr val="bg1"/>
                </a:solidFill>
                <a:latin typeface="Courier"/>
                <a:cs typeface="Courier"/>
              </a:rPr>
              <a:t>[7,3]</a:t>
            </a:r>
          </a:p>
          <a:p>
            <a:endParaRPr lang="pl-PL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pl-PL" sz="1100" dirty="0" err="1">
                <a:solidFill>
                  <a:schemeClr val="bg1"/>
                </a:solidFill>
                <a:latin typeface="Courier"/>
                <a:cs typeface="Courier"/>
              </a:rPr>
              <a:t>gnlpl.info$dZ</a:t>
            </a:r>
            <a:endParaRPr lang="pl-PL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pl-PL" sz="1100" dirty="0" smtClean="0">
                <a:solidFill>
                  <a:schemeClr val="bg1"/>
                </a:solidFill>
                <a:latin typeface="Courier"/>
                <a:cs typeface="Courier"/>
              </a:rPr>
              <a:t>-</a:t>
            </a:r>
            <a:r>
              <a:rPr lang="pl-PL" sz="1100" dirty="0" err="1" smtClean="0">
                <a:solidFill>
                  <a:schemeClr val="bg1"/>
                </a:solidFill>
                <a:latin typeface="Courier"/>
                <a:cs typeface="Courier"/>
              </a:rPr>
              <a:t>gnlpl.info</a:t>
            </a:r>
            <a:r>
              <a:rPr lang="pl-PL" sz="1100" dirty="0" err="1">
                <a:solidFill>
                  <a:schemeClr val="bg1"/>
                </a:solidFill>
                <a:latin typeface="Courier"/>
                <a:cs typeface="Courier"/>
              </a:rPr>
              <a:t>$dZ</a:t>
            </a:r>
            <a:r>
              <a:rPr lang="pl-PL" sz="1100" dirty="0">
                <a:solidFill>
                  <a:schemeClr val="bg1"/>
                </a:solidFill>
                <a:latin typeface="Courier"/>
                <a:cs typeface="Courier"/>
              </a:rPr>
              <a:t>[7,3]</a:t>
            </a:r>
          </a:p>
          <a:p>
            <a:endParaRPr lang="pl-PL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pl-PL" sz="1100" dirty="0" err="1">
                <a:solidFill>
                  <a:schemeClr val="bg1"/>
                </a:solidFill>
                <a:latin typeface="Courier"/>
                <a:cs typeface="Courier"/>
              </a:rPr>
              <a:t>gnlpl.info$Ealpha</a:t>
            </a:r>
            <a:endParaRPr lang="pl-PL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pl-PL" sz="1100" dirty="0" smtClean="0">
                <a:solidFill>
                  <a:schemeClr val="bg1"/>
                </a:solidFill>
                <a:latin typeface="Courier"/>
                <a:cs typeface="Courier"/>
              </a:rPr>
              <a:t>-</a:t>
            </a:r>
            <a:r>
              <a:rPr lang="pl-PL" sz="1100" dirty="0" err="1" smtClean="0">
                <a:solidFill>
                  <a:schemeClr val="bg1"/>
                </a:solidFill>
                <a:latin typeface="Courier"/>
                <a:cs typeface="Courier"/>
              </a:rPr>
              <a:t>gnlpl.info</a:t>
            </a:r>
            <a:r>
              <a:rPr lang="pl-PL" sz="1100" dirty="0" err="1">
                <a:solidFill>
                  <a:schemeClr val="bg1"/>
                </a:solidFill>
                <a:latin typeface="Courier"/>
                <a:cs typeface="Courier"/>
              </a:rPr>
              <a:t>$Ealpha</a:t>
            </a:r>
            <a:r>
              <a:rPr lang="pl-PL" sz="1100" dirty="0">
                <a:solidFill>
                  <a:schemeClr val="bg1"/>
                </a:solidFill>
                <a:latin typeface="Courier"/>
                <a:cs typeface="Courier"/>
              </a:rPr>
              <a:t>[7,3</a:t>
            </a:r>
            <a:r>
              <a:rPr lang="pl-PL" sz="1100" dirty="0" smtClean="0">
                <a:solidFill>
                  <a:schemeClr val="bg1"/>
                </a:solidFill>
                <a:latin typeface="Courier"/>
                <a:cs typeface="Courier"/>
              </a:rPr>
              <a:t>]</a:t>
            </a:r>
            <a:endParaRPr lang="pl-PL" sz="11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 flipH="1" flipV="1">
            <a:off x="2932888" y="4386501"/>
            <a:ext cx="1945960" cy="206681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5701358" y="5130675"/>
            <a:ext cx="1362506" cy="128738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2546" y="871220"/>
            <a:ext cx="4095426" cy="786384"/>
          </a:xfrm>
          <a:prstGeom prst="rect">
            <a:avLst/>
          </a:prstGeom>
        </p:spPr>
      </p:pic>
      <p:cxnSp>
        <p:nvCxnSpPr>
          <p:cNvPr id="23" name="Straight Arrow Connector 22"/>
          <p:cNvCxnSpPr/>
          <p:nvPr/>
        </p:nvCxnSpPr>
        <p:spPr>
          <a:xfrm>
            <a:off x="39281" y="4779322"/>
            <a:ext cx="30114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34565" y="5285260"/>
            <a:ext cx="30114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16756" y="5791198"/>
            <a:ext cx="30114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29849" y="4766228"/>
            <a:ext cx="0" cy="163873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-26183" y="6181018"/>
            <a:ext cx="39541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Should be answers to a, b and c from previous example</a:t>
            </a:r>
            <a:endParaRPr lang="en-US" dirty="0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5434" y="4909592"/>
            <a:ext cx="7325876" cy="221083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5487" y="6472101"/>
            <a:ext cx="1283135" cy="306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8733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2103" y="509594"/>
            <a:ext cx="84528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Times New Roman"/>
                <a:cs typeface="Times New Roman"/>
              </a:rPr>
              <a:t>Thus for a sample of </a:t>
            </a:r>
            <a:r>
              <a:rPr lang="en-US" sz="2000" i="1" dirty="0" smtClean="0">
                <a:latin typeface="Times New Roman"/>
                <a:cs typeface="Times New Roman"/>
              </a:rPr>
              <a:t>N</a:t>
            </a:r>
            <a:r>
              <a:rPr lang="en-US" sz="2000" dirty="0" smtClean="0">
                <a:latin typeface="Times New Roman"/>
                <a:cs typeface="Times New Roman"/>
              </a:rPr>
              <a:t> configurations </a:t>
            </a:r>
            <a:r>
              <a:rPr lang="en-US" sz="2000" b="1" dirty="0" smtClean="0">
                <a:latin typeface="Times New Roman"/>
                <a:cs typeface="Times New Roman"/>
              </a:rPr>
              <a:t>X</a:t>
            </a:r>
            <a:r>
              <a:rPr lang="en-US" sz="2000" dirty="0" smtClean="0">
                <a:latin typeface="Times New Roman"/>
                <a:cs typeface="Times New Roman"/>
              </a:rPr>
              <a:t> the pseudo-likelihood and its’ gradient are :</a:t>
            </a:r>
            <a:endParaRPr lang="en-US" sz="2000" dirty="0">
              <a:latin typeface="Times New Roman"/>
              <a:cs typeface="Times New Roman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910" y="1145138"/>
            <a:ext cx="8798097" cy="71006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296" y="2992096"/>
            <a:ext cx="8071353" cy="7453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3131" y="3964288"/>
            <a:ext cx="6767096" cy="75652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2687" y="2001801"/>
            <a:ext cx="1968449" cy="69358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73131" y="4959432"/>
            <a:ext cx="4308653" cy="76809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0209" y="5858468"/>
            <a:ext cx="7998648" cy="766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2144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910" y="1171597"/>
            <a:ext cx="8911383" cy="71921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910" y="2235721"/>
            <a:ext cx="5144034" cy="7269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368595" y="314134"/>
            <a:ext cx="44235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Times New Roman"/>
                <a:cs typeface="Times New Roman"/>
              </a:rPr>
              <a:t>Sample pseudo-likelihood:</a:t>
            </a:r>
            <a:endParaRPr lang="en-US" sz="2800" dirty="0">
              <a:latin typeface="Times New Roman"/>
              <a:cs typeface="Times New Roman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766987" y="3325360"/>
            <a:ext cx="57995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Times New Roman"/>
                <a:cs typeface="Times New Roman"/>
              </a:rPr>
              <a:t>Gradient of sample pseudo-likelihood:</a:t>
            </a:r>
            <a:endParaRPr lang="en-US" sz="2800" dirty="0">
              <a:latin typeface="Times New Roman"/>
              <a:cs typeface="Times New Roma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1272" y="4122356"/>
            <a:ext cx="5541288" cy="250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7334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 txBox="1">
            <a:spLocks/>
          </p:cNvSpPr>
          <p:nvPr/>
        </p:nvSpPr>
        <p:spPr>
          <a:xfrm>
            <a:off x="601633" y="232342"/>
            <a:ext cx="7800150" cy="81905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 smtClean="0">
                <a:latin typeface="Times New Roman"/>
                <a:cs typeface="Times New Roman"/>
              </a:rPr>
              <a:t>Example</a:t>
            </a:r>
            <a:r>
              <a:rPr lang="en-US" sz="2200" dirty="0" smtClean="0">
                <a:latin typeface="Times New Roman"/>
                <a:cs typeface="Times New Roman"/>
              </a:rPr>
              <a:t>: </a:t>
            </a:r>
            <a:r>
              <a:rPr lang="en-US" sz="2200" dirty="0" smtClean="0">
                <a:latin typeface="Times New Roman"/>
                <a:cs typeface="Times New Roman"/>
              </a:rPr>
              <a:t>Let’s go back to the two parameter problem we could visualize:</a:t>
            </a:r>
            <a:endParaRPr lang="en-US" sz="2200" dirty="0" smtClean="0">
              <a:latin typeface="Times New Roman"/>
              <a:cs typeface="Times New Roman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2398378" y="1795615"/>
            <a:ext cx="3444067" cy="1038698"/>
            <a:chOff x="5628536" y="2132796"/>
            <a:chExt cx="3444067" cy="1038698"/>
          </a:xfrm>
        </p:grpSpPr>
        <p:grpSp>
          <p:nvGrpSpPr>
            <p:cNvPr id="8" name="Group 7"/>
            <p:cNvGrpSpPr/>
            <p:nvPr/>
          </p:nvGrpSpPr>
          <p:grpSpPr>
            <a:xfrm>
              <a:off x="8011136" y="2155831"/>
              <a:ext cx="1061467" cy="1015663"/>
              <a:chOff x="2101901" y="3092607"/>
              <a:chExt cx="1061467" cy="1015663"/>
            </a:xfrm>
          </p:grpSpPr>
          <p:sp>
            <p:nvSpPr>
              <p:cNvPr id="15" name="Oval 14"/>
              <p:cNvSpPr/>
              <p:nvPr/>
            </p:nvSpPr>
            <p:spPr>
              <a:xfrm>
                <a:off x="2101901" y="31790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2250612" y="3092607"/>
                <a:ext cx="912756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i="1" dirty="0" smtClean="0">
                    <a:latin typeface="Times New Roman"/>
                    <a:cs typeface="Times New Roman"/>
                  </a:rPr>
                  <a:t>B</a:t>
                </a:r>
                <a:endParaRPr lang="en-US" sz="6000" i="1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>
              <a:off x="5628536" y="2132796"/>
              <a:ext cx="1029382" cy="1026200"/>
              <a:chOff x="2228901" y="1428907"/>
              <a:chExt cx="1029382" cy="1026200"/>
            </a:xfrm>
          </p:grpSpPr>
          <p:sp>
            <p:nvSpPr>
              <p:cNvPr id="13" name="Oval 12"/>
              <p:cNvSpPr/>
              <p:nvPr/>
            </p:nvSpPr>
            <p:spPr>
              <a:xfrm>
                <a:off x="2228901" y="15407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2345527" y="1428907"/>
                <a:ext cx="912756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i="1" dirty="0" smtClean="0">
                    <a:latin typeface="Times New Roman"/>
                    <a:cs typeface="Times New Roman"/>
                  </a:rPr>
                  <a:t>A</a:t>
                </a:r>
                <a:endParaRPr lang="en-US" sz="6000" i="1" dirty="0">
                  <a:latin typeface="Times New Roman"/>
                  <a:cs typeface="Times New Roman"/>
                </a:endParaRPr>
              </a:p>
            </p:txBody>
          </p:sp>
        </p:grpSp>
        <p:cxnSp>
          <p:nvCxnSpPr>
            <p:cNvPr id="10" name="Straight Connector 9"/>
            <p:cNvCxnSpPr>
              <a:endCxn id="15" idx="2"/>
            </p:cNvCxnSpPr>
            <p:nvPr/>
          </p:nvCxnSpPr>
          <p:spPr>
            <a:xfrm flipV="1">
              <a:off x="6542936" y="2699431"/>
              <a:ext cx="14682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1962" y="1347873"/>
            <a:ext cx="3203120" cy="24775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9421" y="1211648"/>
            <a:ext cx="1948792" cy="672797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0280" y="2965262"/>
            <a:ext cx="1193571" cy="657217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16541" y="2957209"/>
            <a:ext cx="1237702" cy="690251"/>
          </a:xfrm>
          <a:prstGeom prst="rect">
            <a:avLst/>
          </a:prstGeom>
        </p:spPr>
      </p:pic>
      <p:sp>
        <p:nvSpPr>
          <p:cNvPr id="28" name="Content Placeholder 2"/>
          <p:cNvSpPr txBox="1">
            <a:spLocks/>
          </p:cNvSpPr>
          <p:nvPr/>
        </p:nvSpPr>
        <p:spPr>
          <a:xfrm>
            <a:off x="876920" y="4071471"/>
            <a:ext cx="7800150" cy="263267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>
                <a:latin typeface="Times New Roman"/>
                <a:cs typeface="Times New Roman"/>
              </a:rPr>
              <a:t>Using the same sample </a:t>
            </a:r>
            <a:r>
              <a:rPr lang="en-US" sz="2000" dirty="0" smtClean="0">
                <a:latin typeface="Times New Roman"/>
                <a:cs typeface="Times New Roman"/>
              </a:rPr>
              <a:t>of </a:t>
            </a:r>
            <a:r>
              <a:rPr lang="en-US" sz="2000" dirty="0" smtClean="0">
                <a:latin typeface="Times New Roman"/>
                <a:cs typeface="Times New Roman"/>
              </a:rPr>
              <a:t>25 that we used for the previous two parameter example: </a:t>
            </a:r>
          </a:p>
          <a:p>
            <a:pPr marL="0" indent="0">
              <a:buNone/>
            </a:pPr>
            <a:r>
              <a:rPr lang="en-US" sz="2000" dirty="0" smtClean="0">
                <a:latin typeface="Times New Roman"/>
                <a:cs typeface="Times New Roman"/>
              </a:rPr>
              <a:t>a. </a:t>
            </a:r>
            <a:r>
              <a:rPr lang="en-US" sz="2000" dirty="0">
                <a:latin typeface="Times New Roman"/>
                <a:cs typeface="Times New Roman"/>
              </a:rPr>
              <a:t>C</a:t>
            </a:r>
            <a:r>
              <a:rPr lang="en-US" sz="2000" dirty="0" smtClean="0">
                <a:latin typeface="Times New Roman"/>
                <a:cs typeface="Times New Roman"/>
              </a:rPr>
              <a:t>ompute </a:t>
            </a:r>
            <a:r>
              <a:rPr lang="en-US" sz="2000" dirty="0" smtClean="0">
                <a:latin typeface="Times New Roman"/>
                <a:cs typeface="Times New Roman"/>
              </a:rPr>
              <a:t>the gradient of sample pseudo-likelihood and plot it in </a:t>
            </a:r>
            <a:r>
              <a:rPr lang="en-US" sz="2000" dirty="0" smtClean="0">
                <a:latin typeface="Times New Roman"/>
                <a:cs typeface="Times New Roman"/>
              </a:rPr>
              <a:t>2D</a:t>
            </a:r>
            <a:endParaRPr lang="en-US" sz="2000" dirty="0">
              <a:latin typeface="Times New Roman"/>
              <a:cs typeface="Times New Roman"/>
            </a:endParaRPr>
          </a:p>
          <a:p>
            <a:pPr marL="0" indent="0">
              <a:buNone/>
            </a:pPr>
            <a:r>
              <a:rPr lang="en-US" sz="2000" dirty="0" smtClean="0">
                <a:latin typeface="Times New Roman"/>
                <a:cs typeface="Times New Roman"/>
              </a:rPr>
              <a:t>b. Pin </a:t>
            </a:r>
            <a:r>
              <a:rPr lang="en-US" sz="2000" dirty="0" smtClean="0">
                <a:latin typeface="Times New Roman"/>
                <a:cs typeface="Times New Roman"/>
              </a:rPr>
              <a:t>point </a:t>
            </a:r>
            <a:r>
              <a:rPr lang="en-US" sz="2000" dirty="0" smtClean="0">
                <a:latin typeface="Times New Roman"/>
                <a:cs typeface="Times New Roman"/>
              </a:rPr>
              <a:t>a better</a:t>
            </a:r>
            <a:r>
              <a:rPr lang="en-US" sz="2000" dirty="0" smtClean="0">
                <a:latin typeface="Times New Roman"/>
                <a:cs typeface="Times New Roman"/>
              </a:rPr>
              <a:t> </a:t>
            </a:r>
            <a:r>
              <a:rPr lang="en-US" sz="2000" dirty="0" smtClean="0">
                <a:latin typeface="Times New Roman"/>
                <a:cs typeface="Times New Roman"/>
              </a:rPr>
              <a:t>approximate minimum of the pseudo-likelihood </a:t>
            </a:r>
            <a:r>
              <a:rPr lang="en-US" sz="2000" dirty="0" smtClean="0">
                <a:latin typeface="Times New Roman"/>
                <a:cs typeface="Times New Roman"/>
              </a:rPr>
              <a:t>    </a:t>
            </a:r>
          </a:p>
          <a:p>
            <a:pPr marL="0" indent="0">
              <a:buNone/>
            </a:pP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smtClean="0">
                <a:latin typeface="Times New Roman"/>
                <a:cs typeface="Times New Roman"/>
              </a:rPr>
              <a:t>   </a:t>
            </a:r>
            <a:r>
              <a:rPr lang="en-US" sz="2000" dirty="0" smtClean="0">
                <a:latin typeface="Times New Roman"/>
                <a:cs typeface="Times New Roman"/>
              </a:rPr>
              <a:t>surface.</a:t>
            </a:r>
          </a:p>
          <a:p>
            <a:pPr marL="0" indent="0">
              <a:buNone/>
            </a:pPr>
            <a:r>
              <a:rPr lang="en-US" sz="2000" dirty="0" smtClean="0">
                <a:latin typeface="Times New Roman"/>
                <a:cs typeface="Times New Roman"/>
              </a:rPr>
              <a:t>c. </a:t>
            </a:r>
            <a:r>
              <a:rPr lang="en-US" sz="2000" dirty="0" smtClean="0">
                <a:latin typeface="Times New Roman"/>
                <a:cs typeface="Times New Roman"/>
              </a:rPr>
              <a:t>Compute </a:t>
            </a:r>
            <a:r>
              <a:rPr lang="en-US" sz="2000" dirty="0" smtClean="0">
                <a:latin typeface="Times New Roman"/>
                <a:cs typeface="Times New Roman"/>
              </a:rPr>
              <a:t>the potentials from the optimal parameter vector and compare </a:t>
            </a:r>
            <a:endParaRPr lang="en-US" sz="2000" dirty="0" smtClean="0">
              <a:latin typeface="Times New Roman"/>
              <a:cs typeface="Times New Roman"/>
            </a:endParaRPr>
          </a:p>
          <a:p>
            <a:pPr marL="0" indent="0">
              <a:buNone/>
            </a:pP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smtClean="0">
                <a:latin typeface="Times New Roman"/>
                <a:cs typeface="Times New Roman"/>
              </a:rPr>
              <a:t>   </a:t>
            </a:r>
            <a:r>
              <a:rPr lang="en-US" sz="2000" dirty="0" smtClean="0">
                <a:latin typeface="Times New Roman"/>
                <a:cs typeface="Times New Roman"/>
              </a:rPr>
              <a:t>to </a:t>
            </a:r>
            <a:r>
              <a:rPr lang="en-US" sz="2000" dirty="0" smtClean="0">
                <a:latin typeface="Times New Roman"/>
                <a:cs typeface="Times New Roman"/>
              </a:rPr>
              <a:t>those used to generate the original sample.</a:t>
            </a:r>
          </a:p>
        </p:txBody>
      </p:sp>
    </p:spTree>
    <p:extLst>
      <p:ext uri="{BB962C8B-B14F-4D97-AF65-F5344CB8AC3E}">
        <p14:creationId xmlns:p14="http://schemas.microsoft.com/office/powerpoint/2010/main" val="35807149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50293" y="102939"/>
            <a:ext cx="8386323" cy="6694142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library(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~A:B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result="matrix")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f0 &lt;- function(y){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(c((y==1),(y==2)))}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&lt;- 2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make.crf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First lets get a sample of configurations from a "true" model:</a:t>
            </a: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The "true" theta is: (1.098612, -0.7096765) which translates to the potentials </a:t>
            </a:r>
            <a:endParaRPr lang="en-US" sz="1300" dirty="0" smtClean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below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.</a:t>
            </a:r>
          </a:p>
          <a:p>
            <a:endParaRPr lang="en-US" sz="1300" dirty="0" smtClean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True node pots:</a:t>
            </a:r>
          </a:p>
          <a:p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PsiA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c(3,1)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PsiB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c(3,1)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# True edge pots: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PsiAB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c(3, 6.1),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c(6.1, 3)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known.model$node.pot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[1,]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PsiA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known.model$node.pot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[2,]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PsiB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known.model$edge.pot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[[1]]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PsiAB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So now sample from the model as if we obtained an experimental sample: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num.samps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&lt;- 25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set.seed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(1)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sample.exact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num.samps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mrf.sample.plot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30124822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69221" y="805459"/>
            <a:ext cx="8386323" cy="4893648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Instantiate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an empty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two node two parameter model to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work with: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fit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make.crf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fit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make.features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(fit)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fit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make.par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(fit, 2)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[1,1,] &lt;- 1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[2,1,] &lt;- 1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[[1]][1,1,1] &lt;- 2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[[1]][2,2,1] &lt;- 2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Set up a grid of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thetas: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theta1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seq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(from =   0.0, to=2.5, by = 0.05)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theta2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seq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(from =  -2.0, to=1.0, by = 0.05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Sample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neg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log pseudo-likelihood and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neg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log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likelihood and their gradients:</a:t>
            </a: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Containers for the negative log </a:t>
            </a:r>
            <a:r>
              <a:rPr lang="en-US" sz="1300" dirty="0" err="1" smtClean="0">
                <a:solidFill>
                  <a:srgbClr val="FFFF00"/>
                </a:solidFill>
                <a:latin typeface="Courier"/>
                <a:cs typeface="Courier"/>
              </a:rPr>
              <a:t>pseudolikelihood</a:t>
            </a:r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npll.mat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   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array(NA, c(length(theta1), length(theta2)))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grad.npll.mat.u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array(NA, c(length(theta1), length(theta2)))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grad.npll.mat.v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array(NA, c(length(theta1), length(theta2)))</a:t>
            </a:r>
          </a:p>
          <a:p>
            <a:endParaRPr lang="en-US" sz="1300" dirty="0" smtClean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Containers for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the negative log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pseudolikelihood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nll.mat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   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array(NA, c(length(theta1), length(theta2)))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grad.nll.mat.u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array(NA, c(length(theta1), length(theta2)))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grad.nll.mat.v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array(NA, c(length(theta1), length(theta2))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02675" y="261252"/>
            <a:ext cx="4338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Times New Roman"/>
                <a:cs typeface="Times New Roman"/>
              </a:rPr>
              <a:t>a.</a:t>
            </a:r>
            <a:endParaRPr lang="en-US" sz="28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648164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2"/>
          <p:cNvSpPr txBox="1">
            <a:spLocks/>
          </p:cNvSpPr>
          <p:nvPr/>
        </p:nvSpPr>
        <p:spPr>
          <a:xfrm>
            <a:off x="756914" y="314136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    is called the edge </a:t>
            </a:r>
            <a:r>
              <a:rPr lang="en-US" sz="2200" i="1" dirty="0" err="1" smtClean="0">
                <a:latin typeface="Times New Roman"/>
                <a:cs typeface="Times New Roman"/>
              </a:rPr>
              <a:t>ij</a:t>
            </a:r>
            <a:r>
              <a:rPr lang="en-US" sz="2200" dirty="0" smtClean="0">
                <a:latin typeface="Times New Roman"/>
                <a:cs typeface="Times New Roman"/>
              </a:rPr>
              <a:t> weight matrix: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604514" y="4662366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If </a:t>
            </a:r>
            <a:r>
              <a:rPr lang="en-US" sz="2200" b="1" dirty="0" smtClean="0">
                <a:latin typeface="Times New Roman"/>
                <a:cs typeface="Times New Roman"/>
              </a:rPr>
              <a:t>w</a:t>
            </a:r>
            <a:r>
              <a:rPr lang="en-US" sz="2200" dirty="0" smtClean="0">
                <a:latin typeface="Times New Roman"/>
                <a:cs typeface="Times New Roman"/>
              </a:rPr>
              <a:t> = </a:t>
            </a:r>
            <a:r>
              <a:rPr lang="en-US" sz="2200" b="1" dirty="0" smtClean="0">
                <a:latin typeface="Times New Roman"/>
                <a:cs typeface="Times New Roman"/>
              </a:rPr>
              <a:t>id</a:t>
            </a:r>
            <a:r>
              <a:rPr lang="en-US" sz="2200" dirty="0" smtClean="0">
                <a:latin typeface="Times New Roman"/>
                <a:cs typeface="Times New Roman"/>
              </a:rPr>
              <a:t>(m) (all ones vector) then        has entries numerically equivalent to edge </a:t>
            </a:r>
            <a:r>
              <a:rPr lang="en-US" sz="2200" i="1" dirty="0" err="1" smtClean="0">
                <a:latin typeface="Times New Roman"/>
                <a:cs typeface="Times New Roman"/>
              </a:rPr>
              <a:t>ij</a:t>
            </a:r>
            <a:r>
              <a:rPr lang="en-US" sz="2200" dirty="0" smtClean="0">
                <a:latin typeface="Times New Roman"/>
                <a:cs typeface="Times New Roman"/>
              </a:rPr>
              <a:t> energies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247" y="3315421"/>
            <a:ext cx="382010" cy="21488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2768" y="4853212"/>
            <a:ext cx="382010" cy="21488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2104" y="2634862"/>
            <a:ext cx="3244566" cy="149572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3316" y="1786946"/>
            <a:ext cx="5146923" cy="40128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56914" y="1804410"/>
            <a:ext cx="1498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Times New Roman"/>
                <a:cs typeface="Times New Roman"/>
              </a:rPr>
              <a:t>edge energies</a:t>
            </a:r>
            <a:endParaRPr lang="en-US" b="1" dirty="0">
              <a:latin typeface="Times New Roman"/>
              <a:cs typeface="Times New Roman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Using feature functions we can write node and edge energies in convenient matrix-vector form(s):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748877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9" grpId="0"/>
    </p:bld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88149" y="992492"/>
            <a:ext cx="8656552" cy="4893646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count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&lt;- 1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for(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in 1:length(theta1)) {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for(j in 1:length(theta2))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{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print(count)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theta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&lt;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- c(theta1[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], theta2[j])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Negative log pseudo likelihood and gradient: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npll.info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neglogpseudolik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(par = theta,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fit, samples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                                 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conditional.energy.function.type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"feature", </a:t>
            </a:r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                                    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 f0,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gradQ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T,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update.crfQ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F)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npll.mat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i,j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]  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npll.info$samp.neglogpseudolik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neg.log.psl.grad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npll.info$samp.grad.neglogpseudolik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grad.npll.mat.u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i,j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]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neg.log.psl.grad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[1]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grad.npll.mat.v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i,j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]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neg.log.psl.grad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[2]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   # Negative log likelihood and gradient:</a:t>
            </a: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   #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update.crf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=T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must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be true to use the current theta. NOTE: par in fit will ne changing!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nll.mat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i,j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]      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negloglik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(par = theta,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fit, samples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                                 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infer.method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infer.exact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update.crfQ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T)</a:t>
            </a:r>
          </a:p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grad.nll.mat.u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i,j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]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fit$gradient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[1]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grad.nll.mat.v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i,j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]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fit$gradient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[2]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count &lt;- count + 1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}</a:t>
            </a:r>
          </a:p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02675" y="450392"/>
            <a:ext cx="4338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Times New Roman"/>
                <a:cs typeface="Times New Roman"/>
              </a:rPr>
              <a:t>a.</a:t>
            </a:r>
            <a:endParaRPr lang="en-US" sz="28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8953402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88149" y="992492"/>
            <a:ext cx="8656552" cy="4339649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Library to help plot vector fields</a:t>
            </a:r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library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OceanView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Make a 2D plot of the gradient for the negative log pseudo likelihood:</a:t>
            </a:r>
          </a:p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u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grad.npll.mat.u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v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grad.npll.mat.v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Sample negative log pseudo-likelihood: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image2D(x = theta1, y = theta2, z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npll.mat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contour = TRUE,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xlab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="theta1",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ylab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="theta2")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Gradient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negative log pseudo-likelihood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: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quiver2D(x = theta1, y = theta2, u = u, v = v, add = TRUE, by = 6)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#-------</a:t>
            </a: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Make a 2D plot of the gradient for the negative log likelihood: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ul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grad.nll.mat.u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vl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grad.nll.mat.v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Sample negative log likelihood: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image2D(x = theta1, y = theta2, z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nll.mat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contour = TRUE,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xlab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="theta1",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ylab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="theta2")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Gradient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negative log likelihood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: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quiver2D(x = theta1, y = theta2, u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ul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v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vl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add = TRUE, by = 6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02675" y="450392"/>
            <a:ext cx="4338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Times New Roman"/>
                <a:cs typeface="Times New Roman"/>
              </a:rPr>
              <a:t>a.</a:t>
            </a:r>
            <a:endParaRPr lang="en-US" sz="28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300701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387" y="3668453"/>
            <a:ext cx="8265744" cy="318954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531" y="277450"/>
            <a:ext cx="8045893" cy="318954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391563" y="81060"/>
            <a:ext cx="48787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Times New Roman"/>
                <a:cs typeface="Times New Roman"/>
              </a:rPr>
              <a:t>Negative log pseudo likelihood and its gradient:</a:t>
            </a:r>
            <a:endParaRPr lang="en-US" b="1" dirty="0">
              <a:latin typeface="Times New Roman"/>
              <a:cs typeface="Times New Roman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715851" y="3480507"/>
            <a:ext cx="4128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Times New Roman"/>
                <a:cs typeface="Times New Roman"/>
              </a:rPr>
              <a:t>Negative log likelihood and its gradient:</a:t>
            </a:r>
            <a:endParaRPr lang="en-US" b="1" dirty="0">
              <a:latin typeface="Times New Roman"/>
              <a:cs typeface="Times New Roman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02675" y="450392"/>
            <a:ext cx="4338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Times New Roman"/>
                <a:cs typeface="Times New Roman"/>
              </a:rPr>
              <a:t>a.</a:t>
            </a:r>
            <a:endParaRPr lang="en-US" sz="28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1048601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02675" y="450392"/>
            <a:ext cx="4539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Times New Roman"/>
                <a:cs typeface="Times New Roman"/>
              </a:rPr>
              <a:t>b.</a:t>
            </a:r>
            <a:endParaRPr lang="en-US" sz="2800" dirty="0">
              <a:latin typeface="Times New Roman"/>
              <a:cs typeface="Times New Roman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8149" y="992492"/>
            <a:ext cx="8656552" cy="5755423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Optimize theta: find minimum of </a:t>
            </a:r>
            <a:r>
              <a:rPr lang="en-US" sz="1600" dirty="0">
                <a:solidFill>
                  <a:srgbClr val="0CFF00"/>
                </a:solidFill>
                <a:latin typeface="Courier"/>
                <a:cs typeface="Courier"/>
              </a:rPr>
              <a:t>negative log pseudo-likelihood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Auxiliary, gradient convenience function. Follows </a:t>
            </a:r>
            <a:r>
              <a:rPr lang="en-US" sz="1600" dirty="0" err="1">
                <a:solidFill>
                  <a:srgbClr val="FFFF00"/>
                </a:solidFill>
                <a:latin typeface="Courier"/>
                <a:cs typeface="Courier"/>
              </a:rPr>
              <a:t>train.mrf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 in CRF: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gradient &lt;- function(par,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, ...) {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crf$gradient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}</a:t>
            </a: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fit$par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&lt;- c(0,0)                  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Reset theta to start at 0</a:t>
            </a:r>
          </a:p>
          <a:p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opt.info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&lt;- stats::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optim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         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optimize parameters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par          =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fit$par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,          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theta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fn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         = neglogpseudolik2, 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objective function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gr           = gradient,         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grad of </a:t>
            </a:r>
            <a:r>
              <a:rPr lang="en-US" sz="1600" dirty="0" err="1">
                <a:solidFill>
                  <a:srgbClr val="FFFF00"/>
                </a:solidFill>
                <a:latin typeface="Courier"/>
                <a:cs typeface="Courier"/>
              </a:rPr>
              <a:t>obj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 </a:t>
            </a:r>
            <a:r>
              <a:rPr lang="en-US" sz="1600" dirty="0" err="1">
                <a:solidFill>
                  <a:srgbClr val="FFFF00"/>
                </a:solidFill>
                <a:latin typeface="Courier"/>
                <a:cs typeface="Courier"/>
              </a:rPr>
              <a:t>func</a:t>
            </a:r>
            <a:endParaRPr lang="en-US" sz="16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        = fit,              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passed to </a:t>
            </a:r>
            <a:r>
              <a:rPr lang="en-US" sz="1600" dirty="0" err="1">
                <a:solidFill>
                  <a:srgbClr val="FFFF00"/>
                </a:solidFill>
                <a:latin typeface="Courier"/>
                <a:cs typeface="Courier"/>
              </a:rPr>
              <a:t>fn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/gr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samples      =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,            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passed to </a:t>
            </a:r>
            <a:r>
              <a:rPr lang="en-US" sz="1600" dirty="0" err="1">
                <a:solidFill>
                  <a:srgbClr val="FFFF00"/>
                </a:solidFill>
                <a:latin typeface="Courier"/>
                <a:cs typeface="Courier"/>
              </a:rPr>
              <a:t>fn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/gr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conditional.energy.function.type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= "feature", 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passed to </a:t>
            </a:r>
            <a:r>
              <a:rPr lang="en-US" sz="1600" dirty="0" err="1">
                <a:solidFill>
                  <a:srgbClr val="FFFF00"/>
                </a:solidFill>
                <a:latin typeface="Courier"/>
                <a:cs typeface="Courier"/>
              </a:rPr>
              <a:t>fn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/gr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         = f0,               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passed to </a:t>
            </a:r>
            <a:r>
              <a:rPr lang="en-US" sz="1600" dirty="0" err="1">
                <a:solidFill>
                  <a:srgbClr val="FFFF00"/>
                </a:solidFill>
                <a:latin typeface="Courier"/>
                <a:cs typeface="Courier"/>
              </a:rPr>
              <a:t>fn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/gr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gradQ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      = TRUE,             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passed to </a:t>
            </a:r>
            <a:r>
              <a:rPr lang="en-US" sz="1600" dirty="0" err="1">
                <a:solidFill>
                  <a:srgbClr val="FFFF00"/>
                </a:solidFill>
                <a:latin typeface="Courier"/>
                <a:cs typeface="Courier"/>
              </a:rPr>
              <a:t>fn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/gr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update.crfQ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= TRUE,             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passed to </a:t>
            </a:r>
            <a:r>
              <a:rPr lang="en-US" sz="1600" dirty="0" err="1">
                <a:solidFill>
                  <a:srgbClr val="FFFF00"/>
                </a:solidFill>
                <a:latin typeface="Courier"/>
                <a:cs typeface="Courier"/>
              </a:rPr>
              <a:t>fn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/gr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method       = "L-BFGS-B",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control      = list(trace = 1, REPORT=1))</a:t>
            </a: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opt.info$convergence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opt.info$message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fit$gradient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fit$nll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fit$</a:t>
            </a:r>
            <a:r>
              <a:rPr lang="en-US" sz="1600" dirty="0" err="1" smtClean="0">
                <a:solidFill>
                  <a:schemeClr val="bg1"/>
                </a:solidFill>
                <a:latin typeface="Courier"/>
                <a:cs typeface="Courier"/>
              </a:rPr>
              <a:t>par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9600" y="6014525"/>
            <a:ext cx="284480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202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466" y="450392"/>
            <a:ext cx="4539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Times New Roman"/>
                <a:cs typeface="Times New Roman"/>
              </a:rPr>
              <a:t>b.</a:t>
            </a:r>
            <a:endParaRPr lang="en-US" sz="2800" dirty="0">
              <a:latin typeface="Times New Roman"/>
              <a:cs typeface="Times New Roman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74355" y="141380"/>
            <a:ext cx="8656552" cy="6555639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Instantiate a new CRF object to do the </a:t>
            </a:r>
            <a:r>
              <a:rPr lang="en-US" sz="1400" dirty="0">
                <a:solidFill>
                  <a:srgbClr val="FF0000"/>
                </a:solidFill>
                <a:latin typeface="Courier"/>
                <a:cs typeface="Courier"/>
              </a:rPr>
              <a:t>negative</a:t>
            </a:r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ourier"/>
                <a:cs typeface="Courier"/>
              </a:rPr>
              <a:t>log likelihood minimization: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fit2 &lt;-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make.crf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fit2 &lt;-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make.features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(fit2)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fit2 &lt;-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make.par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(fit2, 2)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fit2$node.par[1,1,] &lt;- 1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fit2$node.par[2,1,] &lt;- 1</a:t>
            </a:r>
          </a:p>
          <a:p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fit2$edge.par[[1]][1,1,1] &lt;- 2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fit2$edge.par[[1]][2,2,1] &lt;- 2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fit2$par.stat &lt;-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mrf.stat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= fit2, instances =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fit2$par &lt;- c(0,0)</a:t>
            </a:r>
          </a:p>
          <a:p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opt.info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&lt;- stats::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optim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         </a:t>
            </a:r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# optimize parameters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par          = fit2$par,         </a:t>
            </a:r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# theta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fn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         =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negloglik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,        </a:t>
            </a:r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# objective function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gr           = gradient,         </a:t>
            </a:r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# grad of </a:t>
            </a:r>
            <a:r>
              <a:rPr lang="en-US" sz="1400" dirty="0" err="1">
                <a:solidFill>
                  <a:srgbClr val="FFFF00"/>
                </a:solidFill>
                <a:latin typeface="Courier"/>
                <a:cs typeface="Courier"/>
              </a:rPr>
              <a:t>obj</a:t>
            </a:r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 </a:t>
            </a:r>
            <a:r>
              <a:rPr lang="en-US" sz="1400" dirty="0" err="1">
                <a:solidFill>
                  <a:srgbClr val="FFFF00"/>
                </a:solidFill>
                <a:latin typeface="Courier"/>
                <a:cs typeface="Courier"/>
              </a:rPr>
              <a:t>func</a:t>
            </a:r>
            <a:endParaRPr lang="en-US" sz="14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        = fit2,             </a:t>
            </a:r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# passed to </a:t>
            </a:r>
            <a:r>
              <a:rPr lang="en-US" sz="1400" dirty="0" err="1">
                <a:solidFill>
                  <a:srgbClr val="FFFF00"/>
                </a:solidFill>
                <a:latin typeface="Courier"/>
                <a:cs typeface="Courier"/>
              </a:rPr>
              <a:t>fn</a:t>
            </a:r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/gr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samples      =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,            </a:t>
            </a:r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# passed to </a:t>
            </a:r>
            <a:r>
              <a:rPr lang="en-US" sz="1400" dirty="0" err="1">
                <a:solidFill>
                  <a:srgbClr val="FFFF00"/>
                </a:solidFill>
                <a:latin typeface="Courier"/>
                <a:cs typeface="Courier"/>
              </a:rPr>
              <a:t>fn</a:t>
            </a:r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/gr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update.crfQ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= TRUE,             </a:t>
            </a:r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# passed to </a:t>
            </a:r>
            <a:r>
              <a:rPr lang="en-US" sz="1400" dirty="0" err="1">
                <a:solidFill>
                  <a:srgbClr val="FFFF00"/>
                </a:solidFill>
                <a:latin typeface="Courier"/>
                <a:cs typeface="Courier"/>
              </a:rPr>
              <a:t>fn</a:t>
            </a:r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/gr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method       = "L-BFGS-B",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control      = list(trace = 1, REPORT=1))</a:t>
            </a:r>
          </a:p>
          <a:p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opt.info$convergence</a:t>
            </a:r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opt.info$message</a:t>
            </a:r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fit2$gradient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fit2$nll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fit2$par</a:t>
            </a: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fit$par</a:t>
            </a:r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fit2$par -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fit$</a:t>
            </a:r>
            <a:r>
              <a:rPr lang="en-US" sz="1400" dirty="0" err="1" smtClean="0">
                <a:solidFill>
                  <a:schemeClr val="bg1"/>
                </a:solidFill>
                <a:latin typeface="Courier"/>
                <a:cs typeface="Courier"/>
              </a:rPr>
              <a:t>par</a:t>
            </a:r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8774" y="4816391"/>
            <a:ext cx="3606800" cy="163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2471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65465" y="22943"/>
            <a:ext cx="4338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Times New Roman"/>
                <a:cs typeface="Times New Roman"/>
              </a:rPr>
              <a:t>c</a:t>
            </a:r>
            <a:r>
              <a:rPr lang="en-US" sz="2800" dirty="0" smtClean="0">
                <a:latin typeface="Times New Roman"/>
                <a:cs typeface="Times New Roman"/>
              </a:rPr>
              <a:t>.</a:t>
            </a:r>
            <a:endParaRPr lang="en-US" sz="2800" dirty="0">
              <a:latin typeface="Times New Roman"/>
              <a:cs typeface="Times New Roman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0506" y="557145"/>
            <a:ext cx="8656552" cy="4832092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Instantiate the true model with the actual theta:</a:t>
            </a: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tru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make.crf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tru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make.features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tru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tru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make.par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tru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, 2)</a:t>
            </a: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tru$node.par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[1,1,] &lt;- 1</a:t>
            </a: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tru$node.par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[2,1,] &lt;- 1</a:t>
            </a:r>
          </a:p>
          <a:p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tru$edge.par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[[1]][1,1,1] &lt;- 2</a:t>
            </a: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tru$edge.par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[[1]][2,2,1] &lt;- 2</a:t>
            </a: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tru$par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&lt;- c(1.098612, -0.7096765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# Re-scale potentials to ensure they are in "standard form":</a:t>
            </a: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o</a:t>
            </a:r>
            <a:r>
              <a:rPr lang="en-US" sz="1400" dirty="0" err="1" smtClean="0">
                <a:solidFill>
                  <a:schemeClr val="bg1"/>
                </a:solidFill>
                <a:latin typeface="Courier"/>
                <a:cs typeface="Courier"/>
              </a:rPr>
              <a:t>ut.pot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make.pots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parms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tru$par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, 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tru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, 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rescaleQ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= T,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replaceQ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= T)</a:t>
            </a: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o</a:t>
            </a:r>
            <a:r>
              <a:rPr lang="en-US" sz="1400" dirty="0" err="1" smtClean="0">
                <a:solidFill>
                  <a:schemeClr val="bg1"/>
                </a:solidFill>
                <a:latin typeface="Courier"/>
                <a:cs typeface="Courier"/>
              </a:rPr>
              <a:t>ut.pot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make.pots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parms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fit$par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, 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= fit, 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rescaleQ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= T,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replaceQ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= T)</a:t>
            </a: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o</a:t>
            </a:r>
            <a:r>
              <a:rPr lang="en-US" sz="1400" dirty="0" err="1" smtClean="0">
                <a:solidFill>
                  <a:schemeClr val="bg1"/>
                </a:solidFill>
                <a:latin typeface="Courier"/>
                <a:cs typeface="Courier"/>
              </a:rPr>
              <a:t>ut.pot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make.pots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parms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= fit2$par,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= fit2,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rescaleQ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= T,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replaceQ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= T)</a:t>
            </a:r>
          </a:p>
          <a:p>
            <a:endParaRPr lang="en-US" sz="14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tru$node.pot</a:t>
            </a:r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fit$node.pot</a:t>
            </a:r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fit2$node.pot</a:t>
            </a: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tru$edge.pot</a:t>
            </a:r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fit$edge.pot</a:t>
            </a:r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fit2$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edge.pot</a:t>
            </a:r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4402" y="1073709"/>
            <a:ext cx="2130970" cy="566644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0" y="5490585"/>
            <a:ext cx="40458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In these simple models, the parameter estimates both came out pretty close to each other, and pretty close to the true values.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709816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2577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314807" y="2406765"/>
            <a:ext cx="1955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Tibshirani</a:t>
            </a:r>
            <a:r>
              <a:rPr lang="en-US" dirty="0" smtClean="0"/>
              <a:t> notation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78910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4167506" y="2121185"/>
            <a:ext cx="1029382" cy="1026200"/>
            <a:chOff x="2902001" y="1543207"/>
            <a:chExt cx="1029382" cy="1026200"/>
          </a:xfrm>
        </p:grpSpPr>
        <p:sp>
          <p:nvSpPr>
            <p:cNvPr id="5" name="Oval 4"/>
            <p:cNvSpPr/>
            <p:nvPr/>
          </p:nvSpPr>
          <p:spPr>
            <a:xfrm>
              <a:off x="2902001" y="1655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018627" y="15432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B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5290743" y="3748948"/>
            <a:ext cx="1009088" cy="1015663"/>
            <a:chOff x="2101901" y="3092607"/>
            <a:chExt cx="1009088" cy="1015663"/>
          </a:xfrm>
        </p:grpSpPr>
        <p:sp>
          <p:nvSpPr>
            <p:cNvPr id="8" name="Oval 7"/>
            <p:cNvSpPr/>
            <p:nvPr/>
          </p:nvSpPr>
          <p:spPr>
            <a:xfrm>
              <a:off x="2101901" y="3179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155027" y="3092607"/>
              <a:ext cx="955962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C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2908143" y="3725913"/>
            <a:ext cx="1029382" cy="1026200"/>
            <a:chOff x="2228901" y="1428907"/>
            <a:chExt cx="1029382" cy="1026200"/>
          </a:xfrm>
        </p:grpSpPr>
        <p:sp>
          <p:nvSpPr>
            <p:cNvPr id="11" name="Oval 10"/>
            <p:cNvSpPr/>
            <p:nvPr/>
          </p:nvSpPr>
          <p:spPr>
            <a:xfrm>
              <a:off x="2228901" y="15407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345527" y="14289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A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cxnSp>
        <p:nvCxnSpPr>
          <p:cNvPr id="13" name="Straight Connector 12"/>
          <p:cNvCxnSpPr>
            <a:endCxn id="8" idx="2"/>
          </p:cNvCxnSpPr>
          <p:nvPr/>
        </p:nvCxnSpPr>
        <p:spPr>
          <a:xfrm flipV="1">
            <a:off x="3822543" y="4292548"/>
            <a:ext cx="14682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cxnSpLocks noChangeAspect="1"/>
          </p:cNvCxnSpPr>
          <p:nvPr/>
        </p:nvCxnSpPr>
        <p:spPr>
          <a:xfrm flipV="1">
            <a:off x="3514215" y="2889857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181100" y="762000"/>
            <a:ext cx="2848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Logistic regression for A????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2985" y="1446403"/>
            <a:ext cx="1167758" cy="61572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6685" y="2840659"/>
            <a:ext cx="2277530" cy="613452"/>
          </a:xfrm>
          <a:prstGeom prst="rect">
            <a:avLst/>
          </a:prstGeom>
        </p:spPr>
      </p:pic>
      <p:cxnSp>
        <p:nvCxnSpPr>
          <p:cNvPr id="21" name="Straight Connector 20"/>
          <p:cNvCxnSpPr>
            <a:cxnSpLocks noChangeAspect="1"/>
          </p:cNvCxnSpPr>
          <p:nvPr/>
        </p:nvCxnSpPr>
        <p:spPr>
          <a:xfrm flipH="1" flipV="1">
            <a:off x="5072139" y="2855987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2405" y="4449803"/>
            <a:ext cx="1125844" cy="60462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7662" y="5035797"/>
            <a:ext cx="2166644" cy="587221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98023" y="4581295"/>
            <a:ext cx="1104412" cy="585877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74306" y="2889857"/>
            <a:ext cx="2277137" cy="609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2983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2"/>
          <p:cNvSpPr txBox="1">
            <a:spLocks/>
          </p:cNvSpPr>
          <p:nvPr/>
        </p:nvSpPr>
        <p:spPr>
          <a:xfrm>
            <a:off x="423355" y="973406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latin typeface="Times New Roman"/>
                <a:cs typeface="Times New Roman"/>
              </a:rPr>
              <a:t>For the models considered here there will only be 2 states at each node. Also each state has weight 1. That is:</a:t>
            </a:r>
            <a:endParaRPr lang="en-US" sz="24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3738" y="2046536"/>
            <a:ext cx="4299071" cy="332525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704045" y="2754926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Thus the node and edge weights are: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1572" y="3447447"/>
            <a:ext cx="1345135" cy="7648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7483" y="3412261"/>
            <a:ext cx="2843700" cy="800653"/>
          </a:xfrm>
          <a:prstGeom prst="rect">
            <a:avLst/>
          </a:prstGeom>
        </p:spPr>
      </p:pic>
      <p:sp>
        <p:nvSpPr>
          <p:cNvPr id="12" name="Content Placeholder 2"/>
          <p:cNvSpPr txBox="1">
            <a:spLocks/>
          </p:cNvSpPr>
          <p:nvPr/>
        </p:nvSpPr>
        <p:spPr>
          <a:xfrm>
            <a:off x="704045" y="4510791"/>
            <a:ext cx="7800150" cy="50483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corresponding node and edge energies in table form are: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47129" y="5128410"/>
            <a:ext cx="3341102" cy="66822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5483" y="6036467"/>
            <a:ext cx="8896376" cy="657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106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Here is how one and two-body energy calculations can be implemented in R: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45319" y="1286581"/>
            <a:ext cx="6833722" cy="5509201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# Consider 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an </a:t>
            </a:r>
            <a:r>
              <a:rPr lang="en-US" sz="1600" dirty="0" err="1">
                <a:solidFill>
                  <a:srgbClr val="FFFF00"/>
                </a:solidFill>
                <a:latin typeface="Courier"/>
                <a:cs typeface="Courier"/>
              </a:rPr>
              <a:t>Ising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-like model </a:t>
            </a:r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with: </a:t>
            </a:r>
          </a:p>
          <a:p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tau   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&lt;- c(2, 3.4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)    </a:t>
            </a:r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#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node weights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omega &lt;-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(       </a:t>
            </a:r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# edge weights</a:t>
            </a:r>
            <a:endParaRPr lang="en-US" sz="16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c(1,9),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c(3,-2)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Define states and </a:t>
            </a:r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feature 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function: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s1 &lt;- 1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s2 &lt;- 2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f  &lt;- function(y){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one-body energies: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e1 &lt;- c(f(1) %*% tau , f(2) %*% tau)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e1</a:t>
            </a: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two-body 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energies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e2 &lt;-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c(f(1) %*% omega %*% f(1), f(1) %*% omega %*% f(2)),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c(f(2) %*% omega %*% f(1), f(2) %*% omega %*% f(2))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e2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9041" y="3073400"/>
            <a:ext cx="1663700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2454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Again, for a Potts-like model things are pretty similar: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3719" y="943681"/>
            <a:ext cx="8696073" cy="5478422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FFFF00"/>
                </a:solidFill>
                <a:latin typeface="Courier"/>
                <a:cs typeface="Courier"/>
              </a:rPr>
              <a:t>#</a:t>
            </a:r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Consider an Potts-like model with node/edge weights: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tau   &lt;- c(2, 3.4, 3)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omega &lt;-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c(1,  9,   4.1),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c(3, -2,  -2.3),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c(6, -5.7, 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3  )</a:t>
            </a:r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# Define states and </a:t>
            </a:r>
            <a:r>
              <a:rPr lang="en-US" sz="1400" dirty="0" smtClean="0">
                <a:solidFill>
                  <a:srgbClr val="FFFF00"/>
                </a:solidFill>
                <a:latin typeface="Courier"/>
                <a:cs typeface="Courier"/>
              </a:rPr>
              <a:t>feature </a:t>
            </a:r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function: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s1 &lt;- 1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s2 &lt;- 2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s3 &lt;- 3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f  &lt;- function(y){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(c((y==s1),(y==s2),(y==s3))) }</a:t>
            </a:r>
          </a:p>
          <a:p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# one-body energies: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e1 &lt;- c(f(1) %*% tau, f(2) %*% tau, f(3) %*% tau)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e1</a:t>
            </a:r>
          </a:p>
          <a:p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# two body energies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e2 &lt;-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c(f(1) %*% omega %*% f(1), f(1) %*% omega %*% f(2), f(1) %*% omega %*% f(3)),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c(f(2) %*% omega %*% f(1), f(2) %*% omega %*% f(2), f(2) %*% omega %*% f(3)),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c(f(3) %*% omega %*% f(1), f(3) %*% omega %*% f(2), f(3) %*% omega %*% f(3))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e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2</a:t>
            </a:r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1600" y="1284635"/>
            <a:ext cx="2197100" cy="193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8424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 txBox="1">
            <a:spLocks/>
          </p:cNvSpPr>
          <p:nvPr/>
        </p:nvSpPr>
        <p:spPr>
          <a:xfrm>
            <a:off x="704045" y="79229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Finally the node and edge potentials are: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755361" y="2714916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With these components we can write the full joint probability distribution as: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829" y="1561076"/>
            <a:ext cx="2487259" cy="81966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3630" y="1555768"/>
            <a:ext cx="4143827" cy="82497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3623" y="3615741"/>
            <a:ext cx="3043321" cy="71308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5342" y="4595597"/>
            <a:ext cx="2305944" cy="69055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01166" y="5629689"/>
            <a:ext cx="3105526" cy="686033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2138671" y="6421991"/>
            <a:ext cx="5302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Note, this is the same for </a:t>
            </a:r>
            <a:r>
              <a:rPr lang="en-US" dirty="0" err="1" smtClean="0">
                <a:latin typeface="Times New Roman"/>
                <a:cs typeface="Times New Roman"/>
              </a:rPr>
              <a:t>Ising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i="1" dirty="0" smtClean="0">
                <a:latin typeface="Times New Roman"/>
                <a:cs typeface="Times New Roman"/>
              </a:rPr>
              <a:t>and</a:t>
            </a:r>
            <a:r>
              <a:rPr lang="en-US" dirty="0" smtClean="0">
                <a:latin typeface="Times New Roman"/>
                <a:cs typeface="Times New Roman"/>
              </a:rPr>
              <a:t> Potts-like models.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161693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57200" y="396154"/>
            <a:ext cx="7620000" cy="1762054"/>
          </a:xfrm>
        </p:spPr>
        <p:txBody>
          <a:bodyPr>
            <a:norm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My little add on R package to do some stuff in these Notes can be found at:</a:t>
            </a:r>
          </a:p>
          <a:p>
            <a:endParaRPr lang="en-US" sz="2400" dirty="0">
              <a:latin typeface="Times New Roman"/>
              <a:cs typeface="Times New Roman"/>
            </a:endParaRPr>
          </a:p>
          <a:p>
            <a:r>
              <a:rPr lang="en-US" sz="2400" dirty="0" smtClean="0">
                <a:latin typeface="Times New Roman"/>
                <a:cs typeface="Times New Roman"/>
              </a:rPr>
              <a:t>To </a:t>
            </a:r>
            <a:r>
              <a:rPr lang="en-US" sz="2400" b="1" i="1" u="sng" dirty="0" smtClean="0">
                <a:latin typeface="Times New Roman"/>
                <a:cs typeface="Times New Roman"/>
              </a:rPr>
              <a:t>install in R</a:t>
            </a:r>
            <a:r>
              <a:rPr lang="en-US" sz="2400" dirty="0" smtClean="0">
                <a:latin typeface="Times New Roman"/>
                <a:cs typeface="Times New Roman"/>
              </a:rPr>
              <a:t>, run the lines: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5899" y="2358799"/>
            <a:ext cx="8911551" cy="3139321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First install </a:t>
            </a:r>
            <a:r>
              <a:rPr lang="en-US" dirty="0" err="1">
                <a:solidFill>
                  <a:srgbClr val="FFFF00"/>
                </a:solidFill>
                <a:latin typeface="Courier"/>
                <a:cs typeface="Courier"/>
              </a:rPr>
              <a:t>devtools</a:t>
            </a:r>
            <a:endParaRPr lang="en-US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install.packages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("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devtools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")</a:t>
            </a:r>
          </a:p>
          <a:p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Turn on </a:t>
            </a:r>
            <a:r>
              <a:rPr lang="en-US" dirty="0" err="1">
                <a:solidFill>
                  <a:srgbClr val="FFFF00"/>
                </a:solidFill>
                <a:latin typeface="Courier"/>
                <a:cs typeface="Courier"/>
              </a:rPr>
              <a:t>devtools</a:t>
            </a:r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 and install </a:t>
            </a:r>
            <a:r>
              <a:rPr lang="en-US" dirty="0" err="1">
                <a:solidFill>
                  <a:srgbClr val="FFFF00"/>
                </a:solidFill>
                <a:latin typeface="Courier"/>
                <a:cs typeface="Courier"/>
              </a:rPr>
              <a:t>CRFutil</a:t>
            </a:r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 from </a:t>
            </a:r>
            <a:r>
              <a:rPr lang="en-US" dirty="0" err="1">
                <a:solidFill>
                  <a:srgbClr val="FFFF00"/>
                </a:solidFill>
                <a:latin typeface="Courier"/>
                <a:cs typeface="Courier"/>
              </a:rPr>
              <a:t>github</a:t>
            </a:r>
            <a:endParaRPr lang="en-US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dirty="0" err="1">
                <a:solidFill>
                  <a:srgbClr val="FFFF00"/>
                </a:solidFill>
                <a:latin typeface="Courier"/>
                <a:cs typeface="Courier"/>
              </a:rPr>
              <a:t>CRFutil</a:t>
            </a:r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 should automatically install CRF and </a:t>
            </a:r>
            <a:r>
              <a:rPr lang="en-US" dirty="0" err="1">
                <a:solidFill>
                  <a:srgbClr val="FFFF00"/>
                </a:solidFill>
                <a:latin typeface="Courier"/>
                <a:cs typeface="Courier"/>
              </a:rPr>
              <a:t>gRbase</a:t>
            </a:r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library(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devtools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install_github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("npetraco/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")</a:t>
            </a:r>
          </a:p>
          <a:p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Test and see if the </a:t>
            </a:r>
            <a:r>
              <a:rPr lang="en-US" dirty="0" err="1">
                <a:solidFill>
                  <a:srgbClr val="FFFF00"/>
                </a:solidFill>
                <a:latin typeface="Courier"/>
                <a:cs typeface="Courier"/>
              </a:rPr>
              <a:t>CRFutil</a:t>
            </a:r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 library loads. No error messages </a:t>
            </a: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is a sign of success. Don't worry about any warning messages.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library(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105780" y="1179076"/>
            <a:ext cx="48044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hlinkClick r:id="rId2"/>
              </a:rPr>
              <a:t>https://github.com/npetraco/</a:t>
            </a:r>
            <a:r>
              <a:rPr lang="en-US" sz="2400" dirty="0" smtClean="0">
                <a:hlinkClick r:id="rId2"/>
              </a:rPr>
              <a:t>CRFutil</a:t>
            </a: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30012946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 txBox="1">
            <a:spLocks/>
          </p:cNvSpPr>
          <p:nvPr/>
        </p:nvSpPr>
        <p:spPr>
          <a:xfrm>
            <a:off x="665557" y="534213"/>
            <a:ext cx="7800150" cy="4406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term in the exponential is the configuration energy </a:t>
            </a:r>
            <a:r>
              <a:rPr lang="en-US" sz="2200" i="1" dirty="0" smtClean="0">
                <a:latin typeface="Times New Roman"/>
                <a:cs typeface="Times New Roman"/>
              </a:rPr>
              <a:t>E</a:t>
            </a:r>
            <a:r>
              <a:rPr lang="en-US" sz="2200" dirty="0" smtClean="0">
                <a:latin typeface="Times New Roman"/>
                <a:cs typeface="Times New Roman"/>
              </a:rPr>
              <a:t>(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)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1953" y="1241569"/>
            <a:ext cx="3596567" cy="907243"/>
          </a:xfrm>
          <a:prstGeom prst="rect">
            <a:avLst/>
          </a:prstGeom>
        </p:spPr>
      </p:pic>
      <p:sp>
        <p:nvSpPr>
          <p:cNvPr id="12" name="Content Placeholder 2"/>
          <p:cNvSpPr txBox="1">
            <a:spLocks/>
          </p:cNvSpPr>
          <p:nvPr/>
        </p:nvSpPr>
        <p:spPr>
          <a:xfrm>
            <a:off x="1050431" y="2407053"/>
            <a:ext cx="7583609" cy="12103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The sums are not actually sums over vectors/matrices. Rather they are sums of individual one and two-body components of energy corresponding to the states of variables in </a:t>
            </a:r>
            <a:r>
              <a:rPr lang="en-US" sz="2000" b="1" dirty="0" smtClean="0">
                <a:latin typeface="Times New Roman"/>
                <a:cs typeface="Times New Roman"/>
              </a:rPr>
              <a:t>X</a:t>
            </a:r>
            <a:r>
              <a:rPr lang="en-US" sz="2000" dirty="0" smtClean="0">
                <a:latin typeface="Times New Roman"/>
                <a:cs typeface="Times New Roman"/>
              </a:rPr>
              <a:t>.</a:t>
            </a: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471570" y="3790911"/>
            <a:ext cx="7800150" cy="5833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To make the above formula more explicit: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901" y="5140571"/>
            <a:ext cx="8031392" cy="93797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121" y="4509206"/>
            <a:ext cx="6206209" cy="34666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156191" y="6297323"/>
            <a:ext cx="437614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In physics </a:t>
            </a:r>
            <a:r>
              <a:rPr lang="en-US" sz="2000" i="1" dirty="0" smtClean="0">
                <a:latin typeface="Times New Roman"/>
                <a:cs typeface="Times New Roman"/>
              </a:rPr>
              <a:t>E</a:t>
            </a:r>
            <a:r>
              <a:rPr lang="en-US" sz="2000" dirty="0" smtClean="0">
                <a:latin typeface="Times New Roman"/>
                <a:cs typeface="Times New Roman"/>
              </a:rPr>
              <a:t>(</a:t>
            </a:r>
            <a:r>
              <a:rPr lang="en-US" sz="2000" dirty="0" smtClean="0">
                <a:latin typeface="Wingdings"/>
                <a:ea typeface="Wingdings"/>
                <a:cs typeface="Wingdings"/>
                <a:sym typeface="Wingdings"/>
              </a:rPr>
              <a:t></a:t>
            </a:r>
            <a:r>
              <a:rPr lang="en-US" sz="2000" dirty="0" smtClean="0">
                <a:latin typeface="Times New Roman"/>
                <a:cs typeface="Times New Roman"/>
              </a:rPr>
              <a:t>) is called the Hamiltonian</a:t>
            </a:r>
            <a:endParaRPr lang="en-US" sz="2000" dirty="0"/>
          </a:p>
        </p:txBody>
      </p:sp>
      <p:cxnSp>
        <p:nvCxnSpPr>
          <p:cNvPr id="19" name="Straight Arrow Connector 18"/>
          <p:cNvCxnSpPr/>
          <p:nvPr/>
        </p:nvCxnSpPr>
        <p:spPr>
          <a:xfrm flipH="1" flipV="1">
            <a:off x="5144502" y="5988749"/>
            <a:ext cx="1642136" cy="20702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748155" y="5990523"/>
            <a:ext cx="1564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 smtClean="0">
                <a:latin typeface="Times New Roman"/>
                <a:cs typeface="Times New Roman"/>
              </a:rPr>
              <a:t>i</a:t>
            </a:r>
            <a:r>
              <a:rPr lang="en-US" i="1" dirty="0" smtClean="0">
                <a:latin typeface="Times New Roman"/>
                <a:cs typeface="Times New Roman"/>
              </a:rPr>
              <a:t> </a:t>
            </a:r>
            <a:r>
              <a:rPr lang="en-US" dirty="0" smtClean="0">
                <a:latin typeface="Times New Roman"/>
                <a:cs typeface="Times New Roman"/>
              </a:rPr>
              <a:t>&lt; </a:t>
            </a:r>
            <a:r>
              <a:rPr lang="en-US" i="1" dirty="0" smtClean="0">
                <a:latin typeface="Times New Roman"/>
                <a:cs typeface="Times New Roman"/>
              </a:rPr>
              <a:t>j</a:t>
            </a:r>
            <a:r>
              <a:rPr lang="en-US" dirty="0" smtClean="0">
                <a:latin typeface="Times New Roman"/>
                <a:cs typeface="Times New Roman"/>
              </a:rPr>
              <a:t> is implicit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344352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5" grpId="0"/>
      <p:bldP spid="8" grpId="0"/>
      <p:bldP spid="2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3994428" y="2750752"/>
            <a:ext cx="1029382" cy="1026200"/>
            <a:chOff x="2902001" y="1543207"/>
            <a:chExt cx="1029382" cy="1026200"/>
          </a:xfrm>
        </p:grpSpPr>
        <p:sp>
          <p:nvSpPr>
            <p:cNvPr id="25" name="Oval 24"/>
            <p:cNvSpPr/>
            <p:nvPr/>
          </p:nvSpPr>
          <p:spPr>
            <a:xfrm>
              <a:off x="2902001" y="1655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3018627" y="15432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B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5117665" y="4378515"/>
            <a:ext cx="1009088" cy="1015663"/>
            <a:chOff x="2101901" y="3092607"/>
            <a:chExt cx="1009088" cy="1015663"/>
          </a:xfrm>
        </p:grpSpPr>
        <p:sp>
          <p:nvSpPr>
            <p:cNvPr id="23" name="Oval 22"/>
            <p:cNvSpPr/>
            <p:nvPr/>
          </p:nvSpPr>
          <p:spPr>
            <a:xfrm>
              <a:off x="2101901" y="3179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2155027" y="3092607"/>
              <a:ext cx="955962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C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2735065" y="4355480"/>
            <a:ext cx="1029382" cy="1026200"/>
            <a:chOff x="2228901" y="1428907"/>
            <a:chExt cx="1029382" cy="1026200"/>
          </a:xfrm>
        </p:grpSpPr>
        <p:sp>
          <p:nvSpPr>
            <p:cNvPr id="21" name="Oval 20"/>
            <p:cNvSpPr/>
            <p:nvPr/>
          </p:nvSpPr>
          <p:spPr>
            <a:xfrm>
              <a:off x="2228901" y="15407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345527" y="14289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A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cxnSp>
        <p:nvCxnSpPr>
          <p:cNvPr id="35" name="Straight Connector 34"/>
          <p:cNvCxnSpPr>
            <a:endCxn id="23" idx="2"/>
          </p:cNvCxnSpPr>
          <p:nvPr/>
        </p:nvCxnSpPr>
        <p:spPr>
          <a:xfrm flipV="1">
            <a:off x="3649465" y="4922115"/>
            <a:ext cx="14682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Content Placeholder 2"/>
          <p:cNvSpPr txBox="1">
            <a:spLocks/>
          </p:cNvSpPr>
          <p:nvPr/>
        </p:nvSpPr>
        <p:spPr>
          <a:xfrm>
            <a:off x="665557" y="534213"/>
            <a:ext cx="7800150" cy="4406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Compute the </a:t>
            </a:r>
            <a:r>
              <a:rPr lang="en-US" sz="2200" i="1" dirty="0" smtClean="0">
                <a:latin typeface="Times New Roman"/>
                <a:cs typeface="Times New Roman"/>
              </a:rPr>
              <a:t>E</a:t>
            </a:r>
            <a:r>
              <a:rPr lang="en-US" sz="2200" dirty="0" smtClean="0">
                <a:latin typeface="Times New Roman"/>
                <a:cs typeface="Times New Roman"/>
              </a:rPr>
              <a:t>(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) for all node state configurations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172" y="1237344"/>
            <a:ext cx="4299071" cy="332525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6257" y="5016342"/>
            <a:ext cx="1224757" cy="538151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6956" y="2206018"/>
            <a:ext cx="1352444" cy="544734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7118" y="5016342"/>
            <a:ext cx="1232335" cy="570283"/>
          </a:xfrm>
          <a:prstGeom prst="rect">
            <a:avLst/>
          </a:prstGeom>
        </p:spPr>
      </p:pic>
      <p:cxnSp>
        <p:nvCxnSpPr>
          <p:cNvPr id="44" name="Straight Connector 43"/>
          <p:cNvCxnSpPr>
            <a:cxnSpLocks noChangeAspect="1"/>
          </p:cNvCxnSpPr>
          <p:nvPr/>
        </p:nvCxnSpPr>
        <p:spPr>
          <a:xfrm flipH="1" flipV="1">
            <a:off x="4883428" y="3492500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cxnSpLocks noChangeAspect="1"/>
          </p:cNvCxnSpPr>
          <p:nvPr/>
        </p:nvCxnSpPr>
        <p:spPr>
          <a:xfrm flipV="1">
            <a:off x="3341137" y="3519424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6" name="Picture 4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1536" y="3695936"/>
            <a:ext cx="1943386" cy="507731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84800" y="3603537"/>
            <a:ext cx="1854200" cy="525457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33563" y="5419576"/>
            <a:ext cx="1852788" cy="484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3939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813613"/>
            <a:ext cx="7800150" cy="4406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For this graph, the energy function is: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" y="1917700"/>
            <a:ext cx="7620000" cy="75525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235446" y="3366532"/>
            <a:ext cx="1819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/>
                <a:cs typeface="Times New Roman"/>
              </a:rPr>
              <a:t>o</a:t>
            </a:r>
            <a:r>
              <a:rPr lang="en-US" b="1" dirty="0" smtClean="0">
                <a:latin typeface="Times New Roman"/>
                <a:cs typeface="Times New Roman"/>
              </a:rPr>
              <a:t>ne-body energy</a:t>
            </a:r>
            <a:endParaRPr lang="en-US" b="1" dirty="0">
              <a:latin typeface="Times New Roman"/>
              <a:cs typeface="Times New Roman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260846" y="3724877"/>
            <a:ext cx="1832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Times New Roman"/>
                <a:cs typeface="Times New Roman"/>
              </a:rPr>
              <a:t>two-body energy</a:t>
            </a:r>
            <a:endParaRPr lang="en-US" b="1" dirty="0">
              <a:latin typeface="Times New Roman"/>
              <a:cs typeface="Times New Roman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" y="3392965"/>
            <a:ext cx="7115697" cy="675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7698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24719" y="245181"/>
            <a:ext cx="7480157" cy="6370973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node weights: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tauA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c( 1,    -1.3)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tauB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c(-0.85, -2.4)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tauC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c(3.82,   1.4)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edge weights: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omegaAB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c( 3.5, -1.4),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c(-1.4,  2.5)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omegaBC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c( 2.6, 0.4),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c( 0.4, 2.5)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omegaAC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c(-0.6,  1.2),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c( 1.2, -0.6)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Define states and feature function: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s1 &lt;- 1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s2 &lt;- 2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  &lt;- function(y){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Enumerate all the state configurations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expand.grid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(c(s1,s2),c(s1,s2),c(s1,s2))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colnames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 &lt;- c("A","B","C")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Energy(A=2,B=1,C=2)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e1.212 &lt;- f(2)%*%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tauA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+ f(1)%*%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tauB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+ f(2)%*%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tauC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e2.212 &lt;- f(2)%*%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omegaAB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%*%f(1) + f(1)%*%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omegaBC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%*%f(2) + f(2)%*%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omegaAC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%*%f(2)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e.212  &lt;- e1.212 + e2.212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e.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212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000" y="5118100"/>
            <a:ext cx="1231900" cy="77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0988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35819" y="245181"/>
            <a:ext cx="8218942" cy="6370973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To cut down on the amount of work we have to do, use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CRFutil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library(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Define the edge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connectivity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matrix</a:t>
            </a:r>
          </a:p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edges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c(1,2), #AB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c(1,3), #AC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c(2,3)  #BC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Test: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CRFutil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function to compute a configuration energy.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c(2,1,2), 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edges.mat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edges, 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one.lgp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list(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tauA,tauB,tauC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), 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two.lgp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list(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omegaAB,omegaAC,omegaBC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),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use same order as edges!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f)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Define a convenience function wrapper: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ener.func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function(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 {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engy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edges.mat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edges, 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one.lgp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list(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tauA,tauB,tauC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), 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two.lgp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list(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omegaAB,omegaAC,omegaBC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), 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f)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return(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engy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Test: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ener.func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(c(2,1,2))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Use to compute all configuration energies: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sapply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(1:nrow(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), function(xx){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ener.func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[xx,])})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4100" y="3721100"/>
            <a:ext cx="3641324" cy="233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8681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 txBox="1">
            <a:spLocks/>
          </p:cNvSpPr>
          <p:nvPr/>
        </p:nvSpPr>
        <p:spPr>
          <a:xfrm>
            <a:off x="665557" y="534212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A short hand, but explicitly parameterized way to write the probability distribution is thus: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7249" y="1522398"/>
            <a:ext cx="2325878" cy="651951"/>
          </a:xfrm>
          <a:prstGeom prst="rect">
            <a:avLst/>
          </a:prstGeom>
        </p:spPr>
      </p:pic>
      <p:sp>
        <p:nvSpPr>
          <p:cNvPr id="13" name="Content Placeholder 2"/>
          <p:cNvSpPr txBox="1">
            <a:spLocks/>
          </p:cNvSpPr>
          <p:nvPr/>
        </p:nvSpPr>
        <p:spPr>
          <a:xfrm>
            <a:off x="1292630" y="2520968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In physics this is usually called a Boltzmann distribution. In statistics and machine learning it is usually referred to as a Gibbs distribution</a:t>
            </a:r>
            <a:endParaRPr lang="en-US" sz="20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665557" y="4687342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In order to really be able to use </a:t>
            </a:r>
            <a:r>
              <a:rPr lang="en-US" sz="2200" dirty="0" err="1" smtClean="0">
                <a:latin typeface="Times New Roman"/>
                <a:cs typeface="Times New Roman"/>
              </a:rPr>
              <a:t>Pr</a:t>
            </a:r>
            <a:r>
              <a:rPr lang="en-US" sz="2200" dirty="0" smtClean="0">
                <a:latin typeface="Times New Roman"/>
                <a:cs typeface="Times New Roman"/>
              </a:rPr>
              <a:t>(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), we need to know the partition function </a:t>
            </a:r>
            <a:r>
              <a:rPr lang="en-US" sz="2200" i="1" dirty="0" smtClean="0">
                <a:latin typeface="Times New Roman"/>
                <a:cs typeface="Times New Roman"/>
              </a:rPr>
              <a:t>Z</a:t>
            </a:r>
            <a:r>
              <a:rPr lang="en-US" sz="2200" dirty="0" smtClean="0">
                <a:latin typeface="Times New Roman"/>
                <a:cs typeface="Times New Roman"/>
              </a:rPr>
              <a:t>.</a:t>
            </a:r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1291082" y="3443048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Since </a:t>
            </a:r>
            <a:r>
              <a:rPr lang="en-US" sz="2000" i="1" dirty="0" smtClean="0">
                <a:latin typeface="Times New Roman"/>
                <a:cs typeface="Times New Roman"/>
              </a:rPr>
              <a:t>E</a:t>
            </a:r>
            <a:r>
              <a:rPr lang="en-US" sz="2000" dirty="0" smtClean="0">
                <a:latin typeface="Times New Roman"/>
                <a:cs typeface="Times New Roman"/>
              </a:rPr>
              <a:t>(</a:t>
            </a:r>
            <a:r>
              <a:rPr lang="en-US" sz="2000" b="1" dirty="0" smtClean="0">
                <a:latin typeface="Times New Roman"/>
                <a:cs typeface="Times New Roman"/>
              </a:rPr>
              <a:t>X</a:t>
            </a:r>
            <a:r>
              <a:rPr lang="en-US" sz="2000" dirty="0" smtClean="0">
                <a:latin typeface="Times New Roman"/>
                <a:cs typeface="Times New Roman"/>
              </a:rPr>
              <a:t>) only contains up to two-body terms, this is also called a </a:t>
            </a:r>
            <a:r>
              <a:rPr lang="en-US" sz="2000" b="1" dirty="0" smtClean="0">
                <a:latin typeface="Times New Roman"/>
                <a:cs typeface="Times New Roman"/>
              </a:rPr>
              <a:t>pair-wise </a:t>
            </a:r>
            <a:r>
              <a:rPr lang="en-US" sz="2000" b="1" dirty="0">
                <a:latin typeface="Times New Roman"/>
                <a:cs typeface="Times New Roman"/>
              </a:rPr>
              <a:t>M</a:t>
            </a:r>
            <a:r>
              <a:rPr lang="en-US" sz="2000" b="1" dirty="0" smtClean="0">
                <a:latin typeface="Times New Roman"/>
                <a:cs typeface="Times New Roman"/>
              </a:rPr>
              <a:t>arkov random field</a:t>
            </a:r>
            <a:r>
              <a:rPr lang="en-US" sz="2000" dirty="0" smtClean="0">
                <a:latin typeface="Times New Roman"/>
                <a:cs typeface="Times New Roman"/>
              </a:rPr>
              <a:t>.</a:t>
            </a:r>
            <a:endParaRPr lang="en-US" sz="20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2582" y="6311223"/>
            <a:ext cx="1991856" cy="394699"/>
          </a:xfrm>
          <a:prstGeom prst="rect">
            <a:avLst/>
          </a:prstGeom>
        </p:spPr>
      </p:pic>
      <p:sp>
        <p:nvSpPr>
          <p:cNvPr id="18" name="Content Placeholder 2"/>
          <p:cNvSpPr txBox="1">
            <a:spLocks/>
          </p:cNvSpPr>
          <p:nvPr/>
        </p:nvSpPr>
        <p:spPr>
          <a:xfrm>
            <a:off x="1058606" y="5582125"/>
            <a:ext cx="7800150" cy="7162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The un-normalized part is a product of potential terms (</a:t>
            </a:r>
            <a:r>
              <a:rPr lang="en-US" sz="2000" b="1" dirty="0" err="1" smtClean="0">
                <a:latin typeface="Times New Roman"/>
                <a:cs typeface="Times New Roman"/>
              </a:rPr>
              <a:t>prodPot</a:t>
            </a:r>
            <a:r>
              <a:rPr lang="en-US" sz="2000" dirty="0" smtClean="0">
                <a:latin typeface="Times New Roman"/>
                <a:cs typeface="Times New Roman"/>
              </a:rPr>
              <a:t>) and is often written as:</a:t>
            </a:r>
            <a:endParaRPr lang="en-US" sz="2000" baseline="-25000" dirty="0" smtClean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970413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6" grpId="0"/>
      <p:bldP spid="1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2"/>
          <p:cNvSpPr txBox="1">
            <a:spLocks/>
          </p:cNvSpPr>
          <p:nvPr/>
        </p:nvSpPr>
        <p:spPr>
          <a:xfrm>
            <a:off x="561374" y="2431043"/>
            <a:ext cx="7800150" cy="12232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i="1" dirty="0" smtClean="0">
                <a:latin typeface="Times New Roman"/>
                <a:cs typeface="Times New Roman"/>
              </a:rPr>
              <a:t>Z</a:t>
            </a:r>
            <a:r>
              <a:rPr lang="en-US" sz="2200" dirty="0" smtClean="0">
                <a:latin typeface="Times New Roman"/>
                <a:cs typeface="Times New Roman"/>
              </a:rPr>
              <a:t> </a:t>
            </a:r>
            <a:r>
              <a:rPr lang="en-US" sz="2200" i="1" u="sng" dirty="0" smtClean="0">
                <a:latin typeface="Times New Roman"/>
                <a:cs typeface="Times New Roman"/>
              </a:rPr>
              <a:t>is really hard to get in general</a:t>
            </a:r>
            <a:r>
              <a:rPr lang="en-US" sz="2200" dirty="0" smtClean="0">
                <a:latin typeface="Times New Roman"/>
                <a:cs typeface="Times New Roman"/>
              </a:rPr>
              <a:t> because we have to sum over all configurations 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. This gets large quickly with increasing number of nodes and increasing number of node-states.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3100" y="637535"/>
            <a:ext cx="2717800" cy="990600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970354" y="3704051"/>
            <a:ext cx="7800150" cy="17845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For an </a:t>
            </a:r>
            <a:r>
              <a:rPr lang="en-US" sz="2000" dirty="0" err="1" smtClean="0">
                <a:latin typeface="Times New Roman"/>
                <a:cs typeface="Times New Roman"/>
              </a:rPr>
              <a:t>Ising</a:t>
            </a:r>
            <a:r>
              <a:rPr lang="en-US" sz="2000" dirty="0">
                <a:latin typeface="Times New Roman"/>
                <a:cs typeface="Times New Roman"/>
              </a:rPr>
              <a:t>-</a:t>
            </a:r>
            <a:r>
              <a:rPr lang="en-US" sz="2000" dirty="0" smtClean="0">
                <a:latin typeface="Times New Roman"/>
                <a:cs typeface="Times New Roman"/>
              </a:rPr>
              <a:t>like model with 20 variables there are 2</a:t>
            </a:r>
            <a:r>
              <a:rPr lang="en-US" sz="2000" baseline="30000" dirty="0" smtClean="0">
                <a:latin typeface="Times New Roman"/>
                <a:cs typeface="Times New Roman"/>
              </a:rPr>
              <a:t>20</a:t>
            </a:r>
            <a:r>
              <a:rPr lang="en-US" sz="2000" dirty="0" smtClean="0">
                <a:latin typeface="Times New Roman"/>
                <a:cs typeface="Times New Roman"/>
              </a:rPr>
              <a:t> = 1048576 explicit terms in </a:t>
            </a:r>
            <a:r>
              <a:rPr lang="en-US" sz="2000" i="1" dirty="0" smtClean="0">
                <a:latin typeface="Times New Roman"/>
                <a:cs typeface="Times New Roman"/>
              </a:rPr>
              <a:t>Z</a:t>
            </a:r>
            <a:r>
              <a:rPr lang="en-US" sz="2000" dirty="0" smtClean="0">
                <a:latin typeface="Times New Roman"/>
                <a:cs typeface="Times New Roman"/>
              </a:rPr>
              <a:t>.</a:t>
            </a:r>
            <a:endParaRPr lang="en-US" sz="2000" baseline="-25000" dirty="0" smtClean="0">
              <a:latin typeface="Times New Roman"/>
              <a:cs typeface="Times New Roman"/>
            </a:endParaRPr>
          </a:p>
          <a:p>
            <a:r>
              <a:rPr lang="en-US" sz="2000" dirty="0" smtClean="0">
                <a:latin typeface="Times New Roman"/>
                <a:cs typeface="Times New Roman"/>
              </a:rPr>
              <a:t>For a Potts-like model with 16 variables and 256 states per node (like a simple 4×4 8-bit image) there are 256</a:t>
            </a:r>
            <a:r>
              <a:rPr lang="en-US" sz="2000" baseline="30000" dirty="0" smtClean="0">
                <a:latin typeface="Times New Roman"/>
                <a:cs typeface="Times New Roman"/>
              </a:rPr>
              <a:t>16</a:t>
            </a:r>
            <a:r>
              <a:rPr lang="en-US" sz="2000" dirty="0" smtClean="0">
                <a:latin typeface="Times New Roman"/>
                <a:cs typeface="Times New Roman"/>
              </a:rPr>
              <a:t> = 3.402824… × 10</a:t>
            </a:r>
            <a:r>
              <a:rPr lang="en-US" sz="2000" baseline="30000" dirty="0" smtClean="0">
                <a:latin typeface="Times New Roman"/>
                <a:cs typeface="Times New Roman"/>
              </a:rPr>
              <a:t>38</a:t>
            </a:r>
            <a:r>
              <a:rPr lang="en-US" sz="2000" dirty="0" smtClean="0">
                <a:latin typeface="Times New Roman"/>
                <a:cs typeface="Times New Roman"/>
              </a:rPr>
              <a:t> explicit terms in </a:t>
            </a:r>
            <a:r>
              <a:rPr lang="en-US" sz="2000" i="1" dirty="0" smtClean="0">
                <a:latin typeface="Times New Roman"/>
                <a:cs typeface="Times New Roman"/>
              </a:rPr>
              <a:t>Z</a:t>
            </a:r>
            <a:r>
              <a:rPr lang="en-US" sz="2000" dirty="0" smtClean="0">
                <a:latin typeface="Times New Roman"/>
                <a:cs typeface="Times New Roman"/>
              </a:rPr>
              <a:t>.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561374" y="5378443"/>
            <a:ext cx="7800150" cy="14266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Luckily, if the potentials are known or can be fit, there are various approaches that take advantage the graph structure for </a:t>
            </a:r>
            <a:r>
              <a:rPr lang="en-US" sz="2200" dirty="0" err="1" smtClean="0">
                <a:latin typeface="Times New Roman"/>
                <a:cs typeface="Times New Roman"/>
              </a:rPr>
              <a:t>Pr</a:t>
            </a:r>
            <a:r>
              <a:rPr lang="en-US" sz="2200" dirty="0" smtClean="0">
                <a:latin typeface="Times New Roman"/>
                <a:cs typeface="Times New Roman"/>
              </a:rPr>
              <a:t>(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) which can often be used to exactly or approximately compute </a:t>
            </a:r>
            <a:r>
              <a:rPr lang="en-US" sz="2200" i="1" dirty="0" smtClean="0">
                <a:latin typeface="Times New Roman"/>
                <a:cs typeface="Times New Roman"/>
              </a:rPr>
              <a:t>Z</a:t>
            </a:r>
            <a:r>
              <a:rPr lang="en-US" sz="2200" dirty="0" smtClean="0">
                <a:latin typeface="Times New Roman"/>
                <a:cs typeface="Times New Roman"/>
              </a:rPr>
              <a:t>.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4" name="Left Brace 3"/>
          <p:cNvSpPr/>
          <p:nvPr/>
        </p:nvSpPr>
        <p:spPr>
          <a:xfrm rot="16200000">
            <a:off x="4802521" y="782120"/>
            <a:ext cx="602972" cy="2056690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324788" y="1898505"/>
            <a:ext cx="1832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Sum all </a:t>
            </a:r>
            <a:r>
              <a:rPr lang="en-US" dirty="0" err="1" smtClean="0">
                <a:latin typeface="Times New Roman"/>
                <a:cs typeface="Times New Roman"/>
              </a:rPr>
              <a:t>prodPots</a:t>
            </a:r>
            <a:endParaRPr lang="en-US" dirty="0">
              <a:latin typeface="Times New Roman"/>
              <a:cs typeface="Times New Roman"/>
            </a:endParaRPr>
          </a:p>
        </p:txBody>
      </p:sp>
      <p:cxnSp>
        <p:nvCxnSpPr>
          <p:cNvPr id="7" name="Straight Connector 6"/>
          <p:cNvCxnSpPr>
            <a:stCxn id="4" idx="1"/>
          </p:cNvCxnSpPr>
          <p:nvPr/>
        </p:nvCxnSpPr>
        <p:spPr>
          <a:xfrm>
            <a:off x="5104007" y="2111951"/>
            <a:ext cx="127209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90140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4" grpId="0" animBg="1"/>
      <p:bldP spid="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 txBox="1">
            <a:spLocks/>
          </p:cNvSpPr>
          <p:nvPr/>
        </p:nvSpPr>
        <p:spPr>
          <a:xfrm>
            <a:off x="170257" y="130930"/>
            <a:ext cx="7800150" cy="4933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Example: Triangle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31019" y="624266"/>
            <a:ext cx="8888465" cy="2292935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Cf. slide 21 for input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All configuration energies: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sapply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(1:nrow(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), function(xx){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ener.func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[xx,])})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exp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Product Potentials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Z               &lt;- sum(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       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The Partition function (by brute force...)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   &lt;-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/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Z           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Configuration probabilities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Z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sum(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cbind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638338" y="3565580"/>
            <a:ext cx="1029382" cy="1026200"/>
            <a:chOff x="2902001" y="1543207"/>
            <a:chExt cx="1029382" cy="1026200"/>
          </a:xfrm>
        </p:grpSpPr>
        <p:sp>
          <p:nvSpPr>
            <p:cNvPr id="5" name="Oval 4"/>
            <p:cNvSpPr/>
            <p:nvPr/>
          </p:nvSpPr>
          <p:spPr>
            <a:xfrm>
              <a:off x="2902001" y="1655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018627" y="15432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B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7761575" y="5193343"/>
            <a:ext cx="1009088" cy="1015663"/>
            <a:chOff x="2101901" y="3092607"/>
            <a:chExt cx="1009088" cy="1015663"/>
          </a:xfrm>
        </p:grpSpPr>
        <p:sp>
          <p:nvSpPr>
            <p:cNvPr id="8" name="Oval 7"/>
            <p:cNvSpPr/>
            <p:nvPr/>
          </p:nvSpPr>
          <p:spPr>
            <a:xfrm>
              <a:off x="2101901" y="3179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155027" y="3092607"/>
              <a:ext cx="955962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C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5378975" y="5170308"/>
            <a:ext cx="1029382" cy="1026200"/>
            <a:chOff x="2228901" y="1428907"/>
            <a:chExt cx="1029382" cy="1026200"/>
          </a:xfrm>
        </p:grpSpPr>
        <p:sp>
          <p:nvSpPr>
            <p:cNvPr id="12" name="Oval 11"/>
            <p:cNvSpPr/>
            <p:nvPr/>
          </p:nvSpPr>
          <p:spPr>
            <a:xfrm>
              <a:off x="2228901" y="15407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345527" y="14289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A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cxnSp>
        <p:nvCxnSpPr>
          <p:cNvPr id="14" name="Straight Connector 13"/>
          <p:cNvCxnSpPr>
            <a:endCxn id="8" idx="2"/>
          </p:cNvCxnSpPr>
          <p:nvPr/>
        </p:nvCxnSpPr>
        <p:spPr>
          <a:xfrm flipV="1">
            <a:off x="6293375" y="5736943"/>
            <a:ext cx="14682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cxnSpLocks noChangeAspect="1"/>
          </p:cNvCxnSpPr>
          <p:nvPr/>
        </p:nvCxnSpPr>
        <p:spPr>
          <a:xfrm flipH="1" flipV="1">
            <a:off x="7527338" y="4307328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cxnSpLocks noChangeAspect="1"/>
          </p:cNvCxnSpPr>
          <p:nvPr/>
        </p:nvCxnSpPr>
        <p:spPr>
          <a:xfrm flipV="1">
            <a:off x="5985047" y="4334252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257" y="3439083"/>
            <a:ext cx="4592243" cy="2947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9307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 txBox="1">
            <a:spLocks/>
          </p:cNvSpPr>
          <p:nvPr/>
        </p:nvSpPr>
        <p:spPr>
          <a:xfrm>
            <a:off x="182956" y="185592"/>
            <a:ext cx="8681643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Example: Schmidt </a:t>
            </a:r>
            <a:r>
              <a:rPr lang="en-US" sz="2200" dirty="0">
                <a:latin typeface="Times New Roman"/>
                <a:cs typeface="Times New Roman"/>
              </a:rPr>
              <a:t>Small </a:t>
            </a:r>
            <a:endParaRPr lang="en-US" sz="2200" dirty="0" smtClean="0">
              <a:latin typeface="Times New Roman"/>
              <a:cs typeface="Times New Roman"/>
            </a:endParaRPr>
          </a:p>
          <a:p>
            <a:pPr lvl="1">
              <a:buFont typeface="Arial"/>
              <a:buChar char="•"/>
            </a:pPr>
            <a:r>
              <a:rPr lang="en-US" sz="1800" dirty="0" smtClean="0">
                <a:latin typeface="Times New Roman"/>
                <a:cs typeface="Times New Roman"/>
                <a:hlinkClick r:id="rId2"/>
              </a:rPr>
              <a:t>https</a:t>
            </a:r>
            <a:r>
              <a:rPr lang="en-US" sz="1800" dirty="0">
                <a:latin typeface="Times New Roman"/>
                <a:cs typeface="Times New Roman"/>
                <a:hlinkClick r:id="rId2"/>
              </a:rPr>
              <a:t>://www.cs.ubc.ca/~schmidtm/Software/UGM/</a:t>
            </a:r>
            <a:r>
              <a:rPr lang="en-US" sz="1800" dirty="0" smtClean="0">
                <a:latin typeface="Times New Roman"/>
                <a:cs typeface="Times New Roman"/>
                <a:hlinkClick r:id="rId2"/>
              </a:rPr>
              <a:t>small.html</a:t>
            </a:r>
            <a:endParaRPr lang="en-US" sz="1800" dirty="0" smtClean="0"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08919" y="1792666"/>
            <a:ext cx="6841282" cy="4893648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The potentials for Cathy-Heather-Mark-Allison: 1-2-3-4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Psi1 &lt;- c(0.25, 0.75)*4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Psi2 &lt;- c(0.9,  0.1) *10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Psi3 &lt;- c(0.25, 0.75)*4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Psi4 &lt;- c(0.9,  0.1) *10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Psi12 &lt;-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6*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(c(2/6, 1/6),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c(1/6, 2/6))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Psi23 &lt;-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6*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(c(2/6, 1/6),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c(1/6, 2/6))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Psi34 &lt;-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6*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(c(2/6, 1/6),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c(1/6, 2/6))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Define states and feature function: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s1 &lt;- </a:t>
            </a:r>
            <a:r>
              <a:rPr lang="en-US" sz="1300" dirty="0">
                <a:solidFill>
                  <a:srgbClr val="00F400"/>
                </a:solidFill>
                <a:latin typeface="Courier"/>
                <a:cs typeface="Courier"/>
              </a:rPr>
              <a:t>"right"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s2 &lt;- </a:t>
            </a:r>
            <a:r>
              <a:rPr lang="en-US" sz="1300" dirty="0">
                <a:solidFill>
                  <a:srgbClr val="00F400"/>
                </a:solidFill>
                <a:latin typeface="Courier"/>
                <a:cs typeface="Courier"/>
              </a:rPr>
              <a:t>"</a:t>
            </a:r>
            <a:r>
              <a:rPr lang="en-US" sz="1300" dirty="0" smtClean="0">
                <a:solidFill>
                  <a:srgbClr val="00F400"/>
                </a:solidFill>
                <a:latin typeface="Courier"/>
                <a:cs typeface="Courier"/>
              </a:rPr>
              <a:t>wrong</a:t>
            </a:r>
            <a:r>
              <a:rPr lang="en-US" sz="1300" dirty="0">
                <a:solidFill>
                  <a:srgbClr val="00F400"/>
                </a:solidFill>
                <a:latin typeface="Courier"/>
                <a:cs typeface="Courier"/>
              </a:rPr>
              <a:t>"</a:t>
            </a:r>
            <a:endParaRPr lang="en-US" sz="1300" dirty="0" smtClean="0">
              <a:solidFill>
                <a:srgbClr val="00F400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f 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function(y){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Enumerate all the state configurations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expand.grid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(c(s1,s2),c(s1,s2),c(s1,s2),c(s1,s2)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colnames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 &lt;- c(</a:t>
            </a:r>
            <a:r>
              <a:rPr lang="en-US" sz="1300" dirty="0">
                <a:solidFill>
                  <a:srgbClr val="00F400"/>
                </a:solidFill>
                <a:latin typeface="Courier"/>
                <a:cs typeface="Courier"/>
              </a:rPr>
              <a:t>"Cathy"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>
                <a:solidFill>
                  <a:srgbClr val="00F400"/>
                </a:solidFill>
                <a:latin typeface="Courier"/>
                <a:cs typeface="Courier"/>
              </a:rPr>
              <a:t>"Heather"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>
                <a:solidFill>
                  <a:srgbClr val="00F400"/>
                </a:solidFill>
                <a:latin typeface="Courier"/>
                <a:cs typeface="Courier"/>
              </a:rPr>
              <a:t>"Mark"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>
                <a:solidFill>
                  <a:srgbClr val="00F400"/>
                </a:solidFill>
                <a:latin typeface="Courier"/>
                <a:cs typeface="Courier"/>
              </a:rPr>
              <a:t>"Alison"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0500" y="889000"/>
            <a:ext cx="5702300" cy="807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2339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 txBox="1">
            <a:spLocks/>
          </p:cNvSpPr>
          <p:nvPr/>
        </p:nvSpPr>
        <p:spPr>
          <a:xfrm>
            <a:off x="182956" y="185592"/>
            <a:ext cx="8681643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Example: Schmidt </a:t>
            </a:r>
            <a:r>
              <a:rPr lang="en-US" sz="2200" dirty="0">
                <a:latin typeface="Times New Roman"/>
                <a:cs typeface="Times New Roman"/>
              </a:rPr>
              <a:t>Small </a:t>
            </a:r>
            <a:endParaRPr lang="en-US" sz="2200" dirty="0" smtClean="0">
              <a:latin typeface="Times New Roman"/>
              <a:cs typeface="Times New Roman"/>
            </a:endParaRPr>
          </a:p>
          <a:p>
            <a:pPr lvl="1">
              <a:buFont typeface="Arial"/>
              <a:buChar char="•"/>
            </a:pPr>
            <a:r>
              <a:rPr lang="en-US" sz="1800" dirty="0" smtClean="0">
                <a:latin typeface="Times New Roman"/>
                <a:cs typeface="Times New Roman"/>
                <a:hlinkClick r:id="rId2"/>
              </a:rPr>
              <a:t>https</a:t>
            </a:r>
            <a:r>
              <a:rPr lang="en-US" sz="1800" dirty="0">
                <a:latin typeface="Times New Roman"/>
                <a:cs typeface="Times New Roman"/>
                <a:hlinkClick r:id="rId2"/>
              </a:rPr>
              <a:t>://www.cs.ubc.ca/~schmidtm/Software/UGM/</a:t>
            </a:r>
            <a:r>
              <a:rPr lang="en-US" sz="1800" dirty="0" smtClean="0">
                <a:latin typeface="Times New Roman"/>
                <a:cs typeface="Times New Roman"/>
                <a:hlinkClick r:id="rId2"/>
              </a:rPr>
              <a:t>small.html</a:t>
            </a:r>
            <a:endParaRPr lang="en-US" sz="1800" dirty="0" smtClean="0"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31019" y="1170366"/>
            <a:ext cx="8888465" cy="5293758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library(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 smtClean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Edge connectivity matrix</a:t>
            </a: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edges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c(1,2), #Cathy-Heather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c(2,3), #Heather-Mark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c(3,4)  #Mark-Allison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Define a convenience function wrapper: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ener.func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function(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 {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engy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config.energy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edges.mat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edges, 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           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one.lgp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list(log(Psi1),log(Psi2),log(Psi3),log(Psi4)), 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           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two.lgp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list(log(Psi12),log(Psi23),log(Psi34)),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f)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return(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engy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All configuration energies: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sapply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(1:nrow(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), function(xx){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ener.func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[xx,])})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exp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Z               &lt;- sum(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   &lt;-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/Z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Z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sum(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cbind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7721988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322821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Markov Random Field Notes</a:t>
            </a:r>
            <a:br>
              <a:rPr lang="en-US" dirty="0" smtClean="0"/>
            </a:br>
            <a:r>
              <a:rPr lang="en-US" dirty="0" smtClean="0"/>
              <a:t>Theory and Computation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53099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600" y="1206500"/>
            <a:ext cx="7404100" cy="5626100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182956" y="185592"/>
            <a:ext cx="8681643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Example: Schmidt </a:t>
            </a:r>
            <a:r>
              <a:rPr lang="en-US" sz="2200" dirty="0">
                <a:latin typeface="Times New Roman"/>
                <a:cs typeface="Times New Roman"/>
              </a:rPr>
              <a:t>Small </a:t>
            </a:r>
            <a:endParaRPr lang="en-US" sz="2200" dirty="0" smtClean="0">
              <a:latin typeface="Times New Roman"/>
              <a:cs typeface="Times New Roman"/>
            </a:endParaRPr>
          </a:p>
          <a:p>
            <a:pPr lvl="1">
              <a:buFont typeface="Arial"/>
              <a:buChar char="•"/>
            </a:pPr>
            <a:r>
              <a:rPr lang="en-US" sz="1800" dirty="0" smtClean="0">
                <a:latin typeface="Times New Roman"/>
                <a:cs typeface="Times New Roman"/>
                <a:hlinkClick r:id="rId3"/>
              </a:rPr>
              <a:t>https</a:t>
            </a:r>
            <a:r>
              <a:rPr lang="en-US" sz="1800" dirty="0">
                <a:latin typeface="Times New Roman"/>
                <a:cs typeface="Times New Roman"/>
                <a:hlinkClick r:id="rId3"/>
              </a:rPr>
              <a:t>://www.cs.ubc.ca/~schmidtm/Software/UGM/</a:t>
            </a:r>
            <a:r>
              <a:rPr lang="en-US" sz="1800" dirty="0" smtClean="0">
                <a:latin typeface="Times New Roman"/>
                <a:cs typeface="Times New Roman"/>
                <a:hlinkClick r:id="rId3"/>
              </a:rPr>
              <a:t>small.html</a:t>
            </a:r>
            <a:endParaRPr lang="en-US" sz="1800" dirty="0" smtClean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2693664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134792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Example: Slayer field, more elaborate example.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6468866" y="330009"/>
            <a:ext cx="2579260" cy="2296069"/>
            <a:chOff x="2129778" y="1883631"/>
            <a:chExt cx="4185249" cy="3906908"/>
          </a:xfrm>
        </p:grpSpPr>
        <p:grpSp>
          <p:nvGrpSpPr>
            <p:cNvPr id="5" name="Group 4"/>
            <p:cNvGrpSpPr/>
            <p:nvPr/>
          </p:nvGrpSpPr>
          <p:grpSpPr>
            <a:xfrm>
              <a:off x="2716041" y="1894168"/>
              <a:ext cx="1008217" cy="995032"/>
              <a:chOff x="2228901" y="1408627"/>
              <a:chExt cx="1008217" cy="995032"/>
            </a:xfrm>
          </p:grpSpPr>
          <p:sp>
            <p:nvSpPr>
              <p:cNvPr id="27" name="Oval 26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2304312" y="1408627"/>
                <a:ext cx="932806" cy="9950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i="1" dirty="0" smtClean="0">
                    <a:latin typeface="Times New Roman"/>
                    <a:cs typeface="Times New Roman"/>
                  </a:rPr>
                  <a:t>A</a:t>
                </a:r>
                <a:endParaRPr lang="en-US" sz="3200" i="1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6" name="Group 5"/>
            <p:cNvGrpSpPr/>
            <p:nvPr/>
          </p:nvGrpSpPr>
          <p:grpSpPr>
            <a:xfrm>
              <a:off x="4639378" y="1883631"/>
              <a:ext cx="1006374" cy="995032"/>
              <a:chOff x="2228901" y="1408627"/>
              <a:chExt cx="1006374" cy="995032"/>
            </a:xfrm>
          </p:grpSpPr>
          <p:sp>
            <p:nvSpPr>
              <p:cNvPr id="25" name="Oval 24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2304312" y="1408627"/>
                <a:ext cx="930963" cy="9950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i="1" dirty="0" smtClean="0">
                    <a:latin typeface="Times New Roman"/>
                    <a:cs typeface="Times New Roman"/>
                  </a:rPr>
                  <a:t>B</a:t>
                </a:r>
                <a:endParaRPr lang="en-US" sz="3200" i="1" dirty="0">
                  <a:latin typeface="Times New Roman"/>
                  <a:cs typeface="Times New Roman"/>
                </a:endParaRPr>
              </a:p>
            </p:txBody>
          </p:sp>
        </p:grpSp>
        <p:cxnSp>
          <p:nvCxnSpPr>
            <p:cNvPr id="7" name="Straight Arrow Connector 6"/>
            <p:cNvCxnSpPr/>
            <p:nvPr/>
          </p:nvCxnSpPr>
          <p:spPr>
            <a:xfrm>
              <a:off x="3630441" y="2402545"/>
              <a:ext cx="1036698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Group 7"/>
            <p:cNvGrpSpPr/>
            <p:nvPr/>
          </p:nvGrpSpPr>
          <p:grpSpPr>
            <a:xfrm>
              <a:off x="2129778" y="3549696"/>
              <a:ext cx="1006374" cy="995032"/>
              <a:chOff x="2228901" y="1408627"/>
              <a:chExt cx="1006374" cy="995032"/>
            </a:xfrm>
          </p:grpSpPr>
          <p:sp>
            <p:nvSpPr>
              <p:cNvPr id="23" name="Oval 22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2304312" y="1408627"/>
                <a:ext cx="930963" cy="9950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i="1" dirty="0" smtClean="0">
                    <a:latin typeface="Times New Roman"/>
                    <a:cs typeface="Times New Roman"/>
                  </a:rPr>
                  <a:t>E</a:t>
                </a:r>
                <a:endParaRPr lang="en-US" sz="3200" i="1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>
              <a:off x="5271261" y="3539159"/>
              <a:ext cx="1043766" cy="995032"/>
              <a:chOff x="2228901" y="1408627"/>
              <a:chExt cx="1043766" cy="995032"/>
            </a:xfrm>
          </p:grpSpPr>
          <p:sp>
            <p:nvSpPr>
              <p:cNvPr id="21" name="Oval 20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2304312" y="1408627"/>
                <a:ext cx="968355" cy="9950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i="1" dirty="0" smtClean="0">
                    <a:latin typeface="Times New Roman"/>
                    <a:cs typeface="Times New Roman"/>
                  </a:rPr>
                  <a:t>C</a:t>
                </a:r>
                <a:endParaRPr lang="en-US" sz="3200" i="1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3713048" y="4795507"/>
              <a:ext cx="1080506" cy="995032"/>
              <a:chOff x="2228901" y="1408627"/>
              <a:chExt cx="1080506" cy="995032"/>
            </a:xfrm>
          </p:grpSpPr>
          <p:sp>
            <p:nvSpPr>
              <p:cNvPr id="19" name="Oval 18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2304312" y="1408627"/>
                <a:ext cx="1005095" cy="9950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i="1" dirty="0" smtClean="0">
                    <a:latin typeface="Times New Roman"/>
                    <a:cs typeface="Times New Roman"/>
                  </a:rPr>
                  <a:t>D</a:t>
                </a:r>
                <a:endParaRPr lang="en-US" sz="3200" i="1" dirty="0">
                  <a:latin typeface="Times New Roman"/>
                  <a:cs typeface="Times New Roman"/>
                </a:endParaRPr>
              </a:p>
            </p:txBody>
          </p:sp>
        </p:grpSp>
        <p:cxnSp>
          <p:nvCxnSpPr>
            <p:cNvPr id="11" name="Straight Arrow Connector 10"/>
            <p:cNvCxnSpPr/>
            <p:nvPr/>
          </p:nvCxnSpPr>
          <p:spPr>
            <a:xfrm flipV="1">
              <a:off x="2716041" y="2866612"/>
              <a:ext cx="328137" cy="751664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 flipH="1" flipV="1">
              <a:off x="5327664" y="2819602"/>
              <a:ext cx="328137" cy="751664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>
              <a:cxnSpLocks noChangeAspect="1"/>
            </p:cNvCxnSpPr>
            <p:nvPr/>
          </p:nvCxnSpPr>
          <p:spPr>
            <a:xfrm>
              <a:off x="2664723" y="4522529"/>
              <a:ext cx="1044971" cy="79685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 flipH="1">
              <a:off x="4639378" y="4514003"/>
              <a:ext cx="1016424" cy="807284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endCxn id="21" idx="2"/>
            </p:cNvCxnSpPr>
            <p:nvPr/>
          </p:nvCxnSpPr>
          <p:spPr>
            <a:xfrm>
              <a:off x="3421103" y="2819602"/>
              <a:ext cx="1850158" cy="124533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H="1">
              <a:off x="3044178" y="2819602"/>
              <a:ext cx="1919014" cy="127511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3421103" y="2819602"/>
              <a:ext cx="751606" cy="204448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H="1">
              <a:off x="4172709" y="2819602"/>
              <a:ext cx="790482" cy="204448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24222" t="13704" r="19283" b="17778"/>
          <a:stretch/>
        </p:blipFill>
        <p:spPr>
          <a:xfrm>
            <a:off x="14986" y="723900"/>
            <a:ext cx="1797032" cy="1815779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2133600" y="963308"/>
            <a:ext cx="4203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This time we’ll assign potentials randomly and use </a:t>
            </a:r>
            <a:r>
              <a:rPr lang="en-US" dirty="0" err="1" smtClean="0">
                <a:latin typeface="Times New Roman"/>
                <a:cs typeface="Times New Roman"/>
              </a:rPr>
              <a:t>CRFutil</a:t>
            </a:r>
            <a:r>
              <a:rPr lang="en-US" dirty="0" smtClean="0">
                <a:latin typeface="Times New Roman"/>
                <a:cs typeface="Times New Roman"/>
              </a:rPr>
              <a:t> convenience functions: 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9419" y="2705902"/>
            <a:ext cx="9088552" cy="4093429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library(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 smtClean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Graph formula for Slayer field: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~A:B+A:C+A:D+A:E+B:C+B:D+B:E+C:D+D:E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Check the graph: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result = "graph")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dev.off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iplot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Adjacenty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matrix: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result="matrix")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Define states and feature function: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s1 &lt;- 1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s2 &lt;- 2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f  &lt;- function(y){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B300"/>
                </a:solidFill>
                <a:latin typeface="Courier"/>
                <a:cs typeface="Courier"/>
              </a:rPr>
              <a:t># </a:t>
            </a:r>
            <a:r>
              <a:rPr lang="en-US" sz="1300" dirty="0" smtClean="0">
                <a:solidFill>
                  <a:srgbClr val="FFB300"/>
                </a:solidFill>
                <a:latin typeface="Courier"/>
                <a:cs typeface="Courier"/>
              </a:rPr>
              <a:t>NEW!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Make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up random potentials and return a CRF-object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slay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sim.field.random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adjacentcy.matrix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num.states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=2,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num.sims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=100, seed=1)$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model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42045189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134792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Example: Slayer field, more elaborate example.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46919" y="559602"/>
            <a:ext cx="8588334" cy="6186307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B300"/>
                </a:solidFill>
                <a:latin typeface="Courier"/>
                <a:cs typeface="Courier"/>
              </a:rPr>
              <a:t># NEW: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Get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energies from potentials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and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decorate both with </a:t>
            </a:r>
            <a:r>
              <a:rPr lang="en-US" sz="1200" dirty="0" err="1" smtClean="0">
                <a:solidFill>
                  <a:srgbClr val="FFFF00"/>
                </a:solidFill>
                <a:latin typeface="Courier"/>
                <a:cs typeface="Courier"/>
              </a:rPr>
              <a:t>gRbase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annotations: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slay.params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make.gRbase.potentials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=slay,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node.names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gp@nodes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state.nmes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=c(s1,s2))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slay.node.en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slay.params$node.energies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slay.edge.en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slay.params$edge.energies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slay.node.pot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slay.params$node.potentials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slay.edge.pot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slay.params$edge.potentials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Define states and feature function: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s1 &lt;- 1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s2 &lt;- 2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  &lt;- function(y){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Enumerate all the state configurations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expand.grid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(c(s1,s2),c(s1,s2),c(s1,s2),c(s1,s2),c(s1,s2))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colnames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 &lt;- c("A","B","C","D","E")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B300"/>
                </a:solidFill>
                <a:latin typeface="Courier"/>
                <a:cs typeface="Courier"/>
              </a:rPr>
              <a:t># </a:t>
            </a:r>
            <a:r>
              <a:rPr lang="en-US" sz="1200" dirty="0" smtClean="0">
                <a:solidFill>
                  <a:srgbClr val="FFB300"/>
                </a:solidFill>
                <a:latin typeface="Courier"/>
                <a:cs typeface="Courier"/>
              </a:rPr>
              <a:t>NEW: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Compute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Probs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of all configurations and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logZ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from energies: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dist.en.info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distribution.from.energies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state.space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edges.mat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 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slay$edges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node.energies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slay.node.en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edge.energies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slay.edge.en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energy.func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f)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Pr.en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&lt;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dist.en.info$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state.probs</a:t>
            </a:r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Pr.en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rgbClr val="FFB300"/>
                </a:solidFill>
                <a:latin typeface="Courier"/>
                <a:cs typeface="Courier"/>
              </a:rPr>
              <a:t># NEW: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As a check compute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Probs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of all configurations and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logZ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from potentials as well: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dist.pot.info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distribution.from.potentials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gRbase.node.potentials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slay.node.pot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gRbase.edge.potentials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slay.edge.pot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&lt;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dist.pot.info$state.probs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Pr.pot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27861164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134792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Example: Slayer field, more elaborate example.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7519" y="1062935"/>
            <a:ext cx="9050074" cy="4154983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Check quick to make sure all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config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energies are the same between the two combination methods:</a:t>
            </a:r>
          </a:p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#library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prodlim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names(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dimnames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order(names(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dimnames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)))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Pr.pot2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as.data.frame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as.table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Pr.pot2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gR.idxs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Pr.pot2[,order(names(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dimnames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)))]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Rearrange </a:t>
            </a:r>
            <a:r>
              <a:rPr lang="en-US" sz="1200" dirty="0" err="1" smtClean="0">
                <a:solidFill>
                  <a:srgbClr val="FFFF00"/>
                </a:solidFill>
                <a:latin typeface="Courier"/>
                <a:cs typeface="Courier"/>
              </a:rPr>
              <a:t>gRbase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state order to be in the same order as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rearrange.idxs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sapply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(1:nrow(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                     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function(xx){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row.match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[xx,], table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gR.idxs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)})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rearrange.idxs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Columns the same?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(Pr.pot2[rearrange.idxs,6],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Pr.en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Pr.pot2[rearrange.idxs,6]-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Pr.en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Put in a nice table: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Pr.en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*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exp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dist.en.info$logZ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work backwards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log(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               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work backwards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Pr.en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Pr.pot2[rearrange.idxs,6])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2696798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134792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Example: Slayer field, more elaborate example.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8101" y="764036"/>
            <a:ext cx="6146799" cy="5941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8002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 txBox="1">
            <a:spLocks/>
          </p:cNvSpPr>
          <p:nvPr/>
        </p:nvSpPr>
        <p:spPr>
          <a:xfrm>
            <a:off x="665557" y="559868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So for this work, the problem then becomes determining the potentials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550094" y="1305034"/>
            <a:ext cx="7800150" cy="5176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We will usually choose a </a:t>
            </a:r>
            <a:r>
              <a:rPr lang="en-US" sz="2200" b="1" dirty="0" smtClean="0">
                <a:latin typeface="Times New Roman"/>
                <a:cs typeface="Times New Roman"/>
              </a:rPr>
              <a:t>standard parameterization</a:t>
            </a:r>
            <a:r>
              <a:rPr lang="en-US" sz="2200" dirty="0" smtClean="0">
                <a:latin typeface="Times New Roman"/>
                <a:cs typeface="Times New Roman"/>
              </a:rPr>
              <a:t>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401082" y="1867303"/>
            <a:ext cx="36434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Because any other choice for the second</a:t>
            </a:r>
            <a:r>
              <a:rPr lang="en-US" dirty="0" smtClean="0">
                <a:latin typeface="Symbol" charset="2"/>
                <a:cs typeface="Symbol" charset="2"/>
              </a:rPr>
              <a:t> t</a:t>
            </a:r>
            <a:r>
              <a:rPr lang="en-US" dirty="0" smtClean="0">
                <a:latin typeface="Times New Roman"/>
                <a:cs typeface="Times New Roman"/>
              </a:rPr>
              <a:t> can be absorbed into </a:t>
            </a:r>
            <a:r>
              <a:rPr lang="en-US" i="1" dirty="0" smtClean="0">
                <a:latin typeface="Times New Roman"/>
                <a:cs typeface="Times New Roman"/>
              </a:rPr>
              <a:t>Z</a:t>
            </a:r>
            <a:endParaRPr lang="en-US" i="1" dirty="0">
              <a:latin typeface="Times New Roman"/>
              <a:cs typeface="Times New Roman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606" y="2932689"/>
            <a:ext cx="8719908" cy="56403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208" y="1867303"/>
            <a:ext cx="3978682" cy="69787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383998" y="3702431"/>
            <a:ext cx="63776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Assumes a symmetric edge weight matrix and uses same trick as above for absorbing terms into </a:t>
            </a:r>
            <a:r>
              <a:rPr lang="en-US" i="1" dirty="0" smtClean="0">
                <a:latin typeface="Times New Roman"/>
                <a:cs typeface="Times New Roman"/>
              </a:rPr>
              <a:t>Z</a:t>
            </a:r>
            <a:endParaRPr lang="en-US" i="1" dirty="0">
              <a:latin typeface="Times New Roman"/>
              <a:cs typeface="Times New Roman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898350" y="6417727"/>
            <a:ext cx="6121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Note the </a:t>
            </a:r>
            <a:r>
              <a:rPr lang="en-US" dirty="0" err="1" smtClean="0">
                <a:latin typeface="Symbol" charset="2"/>
                <a:cs typeface="Symbol" charset="2"/>
              </a:rPr>
              <a:t>t</a:t>
            </a:r>
            <a:r>
              <a:rPr lang="en-US" i="1" baseline="-25000" dirty="0" err="1" smtClean="0">
                <a:latin typeface="Times New Roman"/>
                <a:cs typeface="Times New Roman"/>
              </a:rPr>
              <a:t>i</a:t>
            </a:r>
            <a:r>
              <a:rPr lang="en-US" dirty="0" smtClean="0">
                <a:latin typeface="Times New Roman"/>
                <a:cs typeface="Times New Roman"/>
              </a:rPr>
              <a:t> and </a:t>
            </a:r>
            <a:r>
              <a:rPr lang="en-US" dirty="0" err="1" smtClean="0">
                <a:latin typeface="Symbol" charset="2"/>
                <a:cs typeface="Symbol" charset="2"/>
              </a:rPr>
              <a:t>w</a:t>
            </a:r>
            <a:r>
              <a:rPr lang="en-US" i="1" baseline="-25000" dirty="0" err="1" smtClean="0">
                <a:latin typeface="Times New Roman"/>
                <a:cs typeface="Times New Roman"/>
              </a:rPr>
              <a:t>ij</a:t>
            </a:r>
            <a:r>
              <a:rPr lang="en-US" dirty="0" smtClean="0">
                <a:latin typeface="Times New Roman"/>
                <a:cs typeface="Times New Roman"/>
              </a:rPr>
              <a:t> are determined </a:t>
            </a:r>
            <a:r>
              <a:rPr lang="en-US" i="1" u="sng" dirty="0" smtClean="0">
                <a:latin typeface="Times New Roman"/>
                <a:cs typeface="Times New Roman"/>
              </a:rPr>
              <a:t>relative</a:t>
            </a:r>
            <a:r>
              <a:rPr lang="en-US" dirty="0" smtClean="0">
                <a:latin typeface="Times New Roman"/>
                <a:cs typeface="Times New Roman"/>
              </a:rPr>
              <a:t> to the 0-terms</a:t>
            </a:r>
            <a:endParaRPr lang="en-US" i="1" dirty="0">
              <a:latin typeface="Times New Roman"/>
              <a:cs typeface="Times New Roman"/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567054" y="4460875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latin typeface="Times New Roman"/>
                <a:cs typeface="Times New Roman"/>
              </a:rPr>
              <a:t>We </a:t>
            </a:r>
            <a:r>
              <a:rPr lang="en-US" sz="2200" i="1" u="sng" dirty="0" smtClean="0">
                <a:latin typeface="Times New Roman"/>
                <a:cs typeface="Times New Roman"/>
              </a:rPr>
              <a:t>may also</a:t>
            </a:r>
            <a:r>
              <a:rPr lang="en-US" sz="2200" dirty="0" smtClean="0">
                <a:latin typeface="Times New Roman"/>
                <a:cs typeface="Times New Roman"/>
              </a:rPr>
              <a:t> choose a slightly more </a:t>
            </a:r>
            <a:r>
              <a:rPr lang="en-US" sz="2200" b="1" dirty="0" smtClean="0">
                <a:latin typeface="Times New Roman"/>
                <a:cs typeface="Times New Roman"/>
              </a:rPr>
              <a:t>flexible</a:t>
            </a:r>
            <a:r>
              <a:rPr lang="en-US" sz="2200" dirty="0" smtClean="0">
                <a:latin typeface="Times New Roman"/>
                <a:cs typeface="Times New Roman"/>
              </a:rPr>
              <a:t> </a:t>
            </a:r>
            <a:r>
              <a:rPr lang="en-US" sz="2200" b="1" dirty="0" smtClean="0">
                <a:latin typeface="Times New Roman"/>
                <a:cs typeface="Times New Roman"/>
              </a:rPr>
              <a:t>parameterization</a:t>
            </a:r>
            <a:r>
              <a:rPr lang="en-US" sz="2200" dirty="0" smtClean="0">
                <a:latin typeface="Times New Roman"/>
                <a:cs typeface="Times New Roman"/>
              </a:rPr>
              <a:t>: </a:t>
            </a:r>
            <a:r>
              <a:rPr lang="en-US" sz="2200" b="1" dirty="0" smtClean="0">
                <a:latin typeface="Times New Roman"/>
                <a:cs typeface="Times New Roman"/>
              </a:rPr>
              <a:t>for </a:t>
            </a:r>
            <a:r>
              <a:rPr lang="en-US" sz="2200" b="1" dirty="0" smtClean="0">
                <a:latin typeface="Symbol" charset="2"/>
                <a:cs typeface="Symbol" charset="2"/>
              </a:rPr>
              <a:t>        </a:t>
            </a:r>
            <a:r>
              <a:rPr lang="en-US" sz="2200" dirty="0" smtClean="0">
                <a:latin typeface="Times New Roman"/>
                <a:cs typeface="Times New Roman"/>
              </a:rPr>
              <a:t>where we allow the freedom for </a:t>
            </a:r>
            <a:r>
              <a:rPr lang="en-US" sz="2200" dirty="0" smtClean="0">
                <a:latin typeface="Symbol" charset="2"/>
                <a:cs typeface="Symbol" charset="2"/>
              </a:rPr>
              <a:t>w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ij</a:t>
            </a:r>
            <a:r>
              <a:rPr lang="en-US" sz="2200" baseline="-25000" dirty="0" smtClean="0">
                <a:latin typeface="Times New Roman"/>
                <a:cs typeface="Times New Roman"/>
              </a:rPr>
              <a:t>11</a:t>
            </a:r>
            <a:r>
              <a:rPr lang="en-US" sz="2200" dirty="0" smtClean="0">
                <a:latin typeface="Times New Roman"/>
                <a:cs typeface="Times New Roman"/>
              </a:rPr>
              <a:t> ≠ </a:t>
            </a:r>
            <a:r>
              <a:rPr lang="en-US" sz="2200" dirty="0" smtClean="0">
                <a:latin typeface="Symbol" charset="2"/>
                <a:cs typeface="Symbol" charset="2"/>
              </a:rPr>
              <a:t>w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ij</a:t>
            </a:r>
            <a:r>
              <a:rPr lang="en-US" sz="2200" baseline="-25000" dirty="0" smtClean="0">
                <a:latin typeface="Times New Roman"/>
                <a:cs typeface="Times New Roman"/>
              </a:rPr>
              <a:t>22</a:t>
            </a:r>
            <a:r>
              <a:rPr lang="en-US" sz="2200" dirty="0" smtClean="0">
                <a:latin typeface="Times New Roman"/>
                <a:cs typeface="Times New Roman"/>
              </a:rPr>
              <a:t>.</a:t>
            </a:r>
            <a:endParaRPr lang="en-US" sz="2200" dirty="0">
              <a:latin typeface="Times New Roman"/>
              <a:cs typeface="Times New Roman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2416" y="5560469"/>
            <a:ext cx="3753856" cy="55922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1710" y="4952435"/>
            <a:ext cx="414526" cy="233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952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12" grpId="0"/>
      <p:bldP spid="13" grpId="0"/>
      <p:bldP spid="10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559868"/>
            <a:ext cx="7800150" cy="15039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To estimate these parameters given data, the standard of practice is to find the Maximum Likelihood Estimate (MLE)  or Maximum Pseudo-Likelihood Estimate (MPL).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678257" y="1918767"/>
            <a:ext cx="7800150" cy="8648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As an example of MLE consider the model in the standard parameterization: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4044793" y="3663894"/>
            <a:ext cx="1029382" cy="1026200"/>
            <a:chOff x="2902001" y="1543207"/>
            <a:chExt cx="1029382" cy="1026200"/>
          </a:xfrm>
        </p:grpSpPr>
        <p:sp>
          <p:nvSpPr>
            <p:cNvPr id="6" name="Oval 5"/>
            <p:cNvSpPr/>
            <p:nvPr/>
          </p:nvSpPr>
          <p:spPr>
            <a:xfrm>
              <a:off x="2902001" y="1655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018627" y="15432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B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168030" y="5291657"/>
            <a:ext cx="1009088" cy="1015663"/>
            <a:chOff x="2101901" y="3092607"/>
            <a:chExt cx="1009088" cy="1015663"/>
          </a:xfrm>
        </p:grpSpPr>
        <p:sp>
          <p:nvSpPr>
            <p:cNvPr id="9" name="Oval 8"/>
            <p:cNvSpPr/>
            <p:nvPr/>
          </p:nvSpPr>
          <p:spPr>
            <a:xfrm>
              <a:off x="2101901" y="3179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155027" y="3092607"/>
              <a:ext cx="955962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C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785430" y="5268622"/>
            <a:ext cx="1029382" cy="1026200"/>
            <a:chOff x="2228901" y="1428907"/>
            <a:chExt cx="1029382" cy="1026200"/>
          </a:xfrm>
        </p:grpSpPr>
        <p:sp>
          <p:nvSpPr>
            <p:cNvPr id="12" name="Oval 11"/>
            <p:cNvSpPr/>
            <p:nvPr/>
          </p:nvSpPr>
          <p:spPr>
            <a:xfrm>
              <a:off x="2228901" y="15407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345527" y="14289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A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cxnSp>
        <p:nvCxnSpPr>
          <p:cNvPr id="14" name="Straight Connector 13"/>
          <p:cNvCxnSpPr>
            <a:endCxn id="9" idx="2"/>
          </p:cNvCxnSpPr>
          <p:nvPr/>
        </p:nvCxnSpPr>
        <p:spPr>
          <a:xfrm flipV="1">
            <a:off x="3699830" y="5835257"/>
            <a:ext cx="14682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9079" y="2451100"/>
            <a:ext cx="4299071" cy="332525"/>
          </a:xfrm>
          <a:prstGeom prst="rect">
            <a:avLst/>
          </a:prstGeom>
        </p:spPr>
      </p:pic>
      <p:cxnSp>
        <p:nvCxnSpPr>
          <p:cNvPr id="19" name="Straight Connector 18"/>
          <p:cNvCxnSpPr>
            <a:cxnSpLocks noChangeAspect="1"/>
          </p:cNvCxnSpPr>
          <p:nvPr/>
        </p:nvCxnSpPr>
        <p:spPr>
          <a:xfrm flipH="1" flipV="1">
            <a:off x="4933793" y="4405642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cxnSpLocks noChangeAspect="1"/>
          </p:cNvCxnSpPr>
          <p:nvPr/>
        </p:nvCxnSpPr>
        <p:spPr>
          <a:xfrm flipV="1">
            <a:off x="3391502" y="4432566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9830" y="3097603"/>
            <a:ext cx="1074000" cy="566291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2017" y="4525903"/>
            <a:ext cx="1842588" cy="4963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1800" y="4544820"/>
            <a:ext cx="1874520" cy="501795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16902" y="6234457"/>
            <a:ext cx="1720693" cy="466356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12900" y="5873357"/>
            <a:ext cx="1041400" cy="55927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77123" y="5938013"/>
            <a:ext cx="1006709" cy="534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2613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559868"/>
            <a:ext cx="7800150" cy="532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For this model (as every other MRF):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5522" y="1210217"/>
            <a:ext cx="2252141" cy="631283"/>
          </a:xfrm>
          <a:prstGeom prst="rect">
            <a:avLst/>
          </a:prstGeom>
        </p:spPr>
      </p:pic>
      <p:sp>
        <p:nvSpPr>
          <p:cNvPr id="30" name="Content Placeholder 2"/>
          <p:cNvSpPr txBox="1">
            <a:spLocks/>
          </p:cNvSpPr>
          <p:nvPr/>
        </p:nvSpPr>
        <p:spPr>
          <a:xfrm>
            <a:off x="602057" y="2058468"/>
            <a:ext cx="7800150" cy="532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log-likelihood for a configuration 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 is proportional to:</a:t>
            </a: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857" y="2781300"/>
            <a:ext cx="7620000" cy="755257"/>
          </a:xfrm>
          <a:prstGeom prst="rect">
            <a:avLst/>
          </a:prstGeom>
        </p:spPr>
      </p:pic>
      <p:sp>
        <p:nvSpPr>
          <p:cNvPr id="32" name="Content Placeholder 2"/>
          <p:cNvSpPr txBox="1">
            <a:spLocks/>
          </p:cNvSpPr>
          <p:nvPr/>
        </p:nvSpPr>
        <p:spPr>
          <a:xfrm>
            <a:off x="754457" y="3950768"/>
            <a:ext cx="7800150" cy="532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total log-likelihood for a </a:t>
            </a:r>
            <a:r>
              <a:rPr lang="en-US" sz="2200" i="1" u="sng" dirty="0" smtClean="0">
                <a:latin typeface="Times New Roman"/>
                <a:cs typeface="Times New Roman"/>
              </a:rPr>
              <a:t>sample of data</a:t>
            </a:r>
            <a:r>
              <a:rPr lang="en-US" sz="2200" dirty="0" smtClean="0">
                <a:latin typeface="Times New Roman"/>
                <a:cs typeface="Times New Roman"/>
              </a:rPr>
              <a:t> (i.e. </a:t>
            </a:r>
            <a:r>
              <a:rPr lang="en-US" sz="2200" i="1" dirty="0">
                <a:latin typeface="Times New Roman"/>
                <a:cs typeface="Times New Roman"/>
              </a:rPr>
              <a:t>N</a:t>
            </a:r>
            <a:r>
              <a:rPr lang="en-US" sz="2200" dirty="0" smtClean="0">
                <a:latin typeface="Times New Roman"/>
                <a:cs typeface="Times New Roman"/>
              </a:rPr>
              <a:t> 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) is: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4900" y="4813300"/>
            <a:ext cx="4064000" cy="1040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5234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559868"/>
            <a:ext cx="7800150" cy="532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Lets say we observe the sample:</a:t>
            </a:r>
          </a:p>
        </p:txBody>
      </p:sp>
      <p:sp>
        <p:nvSpPr>
          <p:cNvPr id="2" name="Rectangle 1"/>
          <p:cNvSpPr/>
          <p:nvPr/>
        </p:nvSpPr>
        <p:spPr>
          <a:xfrm>
            <a:off x="3111072" y="988199"/>
            <a:ext cx="16575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baseline="-25000" dirty="0" smtClean="0">
                <a:latin typeface="Times New Roman"/>
                <a:cs typeface="Times New Roman"/>
              </a:rPr>
              <a:t>1</a:t>
            </a:r>
            <a:r>
              <a:rPr lang="en-US" sz="2400" dirty="0" smtClean="0">
                <a:latin typeface="Times New Roman"/>
                <a:cs typeface="Times New Roman"/>
              </a:rPr>
              <a:t> = (1,1,1)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123772" y="1407299"/>
            <a:ext cx="16575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baseline="-25000" dirty="0" smtClean="0">
                <a:latin typeface="Times New Roman"/>
                <a:cs typeface="Times New Roman"/>
              </a:rPr>
              <a:t>2</a:t>
            </a:r>
            <a:r>
              <a:rPr lang="en-US" sz="2400" dirty="0" smtClean="0">
                <a:latin typeface="Times New Roman"/>
                <a:cs typeface="Times New Roman"/>
              </a:rPr>
              <a:t> = (1,2,1)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123772" y="1868964"/>
            <a:ext cx="16575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baseline="-25000" dirty="0" smtClean="0">
                <a:latin typeface="Times New Roman"/>
                <a:cs typeface="Times New Roman"/>
              </a:rPr>
              <a:t>3</a:t>
            </a:r>
            <a:r>
              <a:rPr lang="en-US" sz="2400" dirty="0" smtClean="0">
                <a:latin typeface="Times New Roman"/>
                <a:cs typeface="Times New Roman"/>
              </a:rPr>
              <a:t> = (1,1,1)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665557" y="2515668"/>
            <a:ext cx="7800150" cy="532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energies of each sampled configuration are: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10" y="3213122"/>
            <a:ext cx="5829918" cy="31171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326" y="4568952"/>
            <a:ext cx="5881102" cy="3144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10" y="3891023"/>
            <a:ext cx="3254966" cy="314449"/>
          </a:xfrm>
          <a:prstGeom prst="rect">
            <a:avLst/>
          </a:prstGeom>
        </p:spPr>
      </p:pic>
      <p:sp>
        <p:nvSpPr>
          <p:cNvPr id="15" name="Content Placeholder 2"/>
          <p:cNvSpPr txBox="1">
            <a:spLocks/>
          </p:cNvSpPr>
          <p:nvPr/>
        </p:nvSpPr>
        <p:spPr>
          <a:xfrm>
            <a:off x="665557" y="5220768"/>
            <a:ext cx="7800150" cy="532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Thus the total sample log-likelihood is: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000" y="5768211"/>
            <a:ext cx="8923848" cy="741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4191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/>
      <p:bldP spid="10" grpId="0"/>
      <p:bldP spid="11" grpId="0"/>
      <p:bldP spid="15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2"/>
          <p:cNvSpPr txBox="1">
            <a:spLocks/>
          </p:cNvSpPr>
          <p:nvPr/>
        </p:nvSpPr>
        <p:spPr>
          <a:xfrm>
            <a:off x="665557" y="293168"/>
            <a:ext cx="7800150" cy="532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Thus the total sample log-likelihood is: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 flipV="1">
            <a:off x="1422400" y="1384300"/>
            <a:ext cx="2019300" cy="7493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 flipV="1">
            <a:off x="2273300" y="1384300"/>
            <a:ext cx="1168400" cy="7493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 flipV="1">
            <a:off x="3213100" y="1346868"/>
            <a:ext cx="241300" cy="7867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3441700" y="1346868"/>
            <a:ext cx="660400" cy="7867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3441700" y="1346868"/>
            <a:ext cx="1841866" cy="7867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3441700" y="1346868"/>
            <a:ext cx="3022600" cy="7867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787400" y="2146300"/>
            <a:ext cx="7848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MRF </a:t>
            </a:r>
            <a:r>
              <a:rPr lang="en-US" b="1" dirty="0" smtClean="0">
                <a:latin typeface="Times New Roman"/>
                <a:cs typeface="Times New Roman"/>
              </a:rPr>
              <a:t>sufficient statistics</a:t>
            </a:r>
            <a:r>
              <a:rPr lang="en-US" dirty="0" smtClean="0">
                <a:latin typeface="Times New Roman"/>
                <a:cs typeface="Times New Roman"/>
              </a:rPr>
              <a:t>: the number of times each parameter appears in the total log-likelihood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27" name="Content Placeholder 2"/>
          <p:cNvSpPr txBox="1">
            <a:spLocks/>
          </p:cNvSpPr>
          <p:nvPr/>
        </p:nvSpPr>
        <p:spPr>
          <a:xfrm>
            <a:off x="774700" y="3150668"/>
            <a:ext cx="7569200" cy="8879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Having a sample of size </a:t>
            </a:r>
            <a:r>
              <a:rPr lang="en-US" sz="2000" i="1" dirty="0" smtClean="0">
                <a:latin typeface="Times New Roman"/>
                <a:cs typeface="Times New Roman"/>
              </a:rPr>
              <a:t>N</a:t>
            </a:r>
            <a:r>
              <a:rPr lang="en-US" sz="2000" dirty="0" smtClean="0">
                <a:latin typeface="Times New Roman"/>
                <a:cs typeface="Times New Roman"/>
              </a:rPr>
              <a:t> and a parameterized MRF model, one can always compute the corresponding vector of sufficient statistics </a:t>
            </a:r>
            <a:r>
              <a:rPr lang="en-US" sz="2000" b="1" dirty="0" smtClean="0">
                <a:latin typeface="Times New Roman"/>
                <a:cs typeface="Times New Roman"/>
              </a:rPr>
              <a:t>s</a:t>
            </a:r>
            <a:endParaRPr lang="en-US" sz="2000" dirty="0" smtClean="0">
              <a:latin typeface="Times New Roman"/>
              <a:cs typeface="Times New Roman"/>
            </a:endParaRPr>
          </a:p>
        </p:txBody>
      </p:sp>
      <p:sp>
        <p:nvSpPr>
          <p:cNvPr id="29" name="Content Placeholder 2"/>
          <p:cNvSpPr txBox="1">
            <a:spLocks/>
          </p:cNvSpPr>
          <p:nvPr/>
        </p:nvSpPr>
        <p:spPr>
          <a:xfrm>
            <a:off x="1087007" y="4595264"/>
            <a:ext cx="6659993" cy="7260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Collecting together the parameters of the MRF into a vector</a:t>
            </a: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9100" y="5126566"/>
            <a:ext cx="4259072" cy="354923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6201" y="4051300"/>
            <a:ext cx="2302910" cy="342987"/>
          </a:xfrm>
          <a:prstGeom prst="rect">
            <a:avLst/>
          </a:prstGeom>
        </p:spPr>
      </p:pic>
      <p:sp>
        <p:nvSpPr>
          <p:cNvPr id="33" name="Rectangle 32"/>
          <p:cNvSpPr/>
          <p:nvPr/>
        </p:nvSpPr>
        <p:spPr>
          <a:xfrm>
            <a:off x="5283566" y="4036377"/>
            <a:ext cx="162361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Times New Roman"/>
                <a:cs typeface="Times New Roman"/>
              </a:rPr>
              <a:t>f</a:t>
            </a:r>
            <a:r>
              <a:rPr lang="en-US" sz="2000" dirty="0" smtClean="0">
                <a:latin typeface="Times New Roman"/>
                <a:cs typeface="Times New Roman"/>
              </a:rPr>
              <a:t>or this model </a:t>
            </a:r>
            <a:endParaRPr lang="en-US" sz="2000" dirty="0"/>
          </a:p>
        </p:txBody>
      </p:sp>
      <p:sp>
        <p:nvSpPr>
          <p:cNvPr id="34" name="Rectangle 33"/>
          <p:cNvSpPr/>
          <p:nvPr/>
        </p:nvSpPr>
        <p:spPr>
          <a:xfrm>
            <a:off x="1545607" y="5758934"/>
            <a:ext cx="464742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Times New Roman"/>
                <a:cs typeface="Times New Roman"/>
              </a:rPr>
              <a:t>we can represent the total log-likelihood </a:t>
            </a:r>
            <a:r>
              <a:rPr lang="en-US" sz="2000" dirty="0" smtClean="0">
                <a:latin typeface="Times New Roman"/>
                <a:cs typeface="Times New Roman"/>
              </a:rPr>
              <a:t>as:  </a:t>
            </a:r>
            <a:endParaRPr lang="en-US" sz="2000" dirty="0"/>
          </a:p>
        </p:txBody>
      </p:sp>
      <p:sp>
        <p:nvSpPr>
          <p:cNvPr id="35" name="Rectangle 34"/>
          <p:cNvSpPr/>
          <p:nvPr/>
        </p:nvSpPr>
        <p:spPr>
          <a:xfrm>
            <a:off x="6148789" y="5132179"/>
            <a:ext cx="162361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Times New Roman"/>
                <a:cs typeface="Times New Roman"/>
              </a:rPr>
              <a:t>f</a:t>
            </a:r>
            <a:r>
              <a:rPr lang="en-US" sz="2000" dirty="0" smtClean="0">
                <a:latin typeface="Times New Roman"/>
                <a:cs typeface="Times New Roman"/>
              </a:rPr>
              <a:t>or this model </a:t>
            </a:r>
            <a:endParaRPr lang="en-US" sz="2000" dirty="0"/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 rotWithShape="1">
          <a:blip r:embed="rId2"/>
          <a:srcRect r="94710"/>
          <a:stretch/>
        </p:blipFill>
        <p:spPr>
          <a:xfrm>
            <a:off x="7708900" y="4615163"/>
            <a:ext cx="225296" cy="354923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1003300"/>
            <a:ext cx="8264200" cy="343568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81300" y="6311444"/>
            <a:ext cx="3919733" cy="435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9061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  <p:bldP spid="29" grpId="0"/>
      <p:bldP spid="33" grpId="0"/>
      <p:bldP spid="34" grpId="0"/>
      <p:bldP spid="3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64839"/>
            <a:ext cx="7620000" cy="809981"/>
          </a:xfrm>
        </p:spPr>
        <p:txBody>
          <a:bodyPr>
            <a:normAutofit lnSpcReduction="10000"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For some joint probability distribution over a set of variables						 , </a:t>
            </a:r>
            <a:r>
              <a:rPr lang="en-US" sz="2400" dirty="0" err="1" smtClean="0">
                <a:latin typeface="Times New Roman"/>
                <a:cs typeface="Times New Roman"/>
              </a:rPr>
              <a:t>Pr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dirty="0" smtClean="0">
                <a:latin typeface="Times New Roman"/>
                <a:cs typeface="Times New Roman"/>
              </a:rPr>
              <a:t>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4248" y="1154835"/>
            <a:ext cx="2597463" cy="333202"/>
          </a:xfrm>
          <a:prstGeom prst="rect">
            <a:avLst/>
          </a:prstGeom>
        </p:spPr>
      </p:pic>
      <p:sp>
        <p:nvSpPr>
          <p:cNvPr id="40" name="Content Placeholder 2"/>
          <p:cNvSpPr txBox="1">
            <a:spLocks/>
          </p:cNvSpPr>
          <p:nvPr/>
        </p:nvSpPr>
        <p:spPr>
          <a:xfrm>
            <a:off x="699402" y="1802338"/>
            <a:ext cx="8216879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dependencies between the </a:t>
            </a:r>
            <a:r>
              <a:rPr lang="en-US" sz="2200" i="1" dirty="0" smtClean="0">
                <a:latin typeface="Times New Roman"/>
                <a:cs typeface="Times New Roman"/>
              </a:rPr>
              <a:t>X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 can be represented as a graph. An example for a 5-variable distribution </a:t>
            </a:r>
            <a:r>
              <a:rPr lang="en-US" sz="2200" dirty="0" err="1" smtClean="0">
                <a:latin typeface="Times New Roman"/>
                <a:cs typeface="Times New Roman"/>
              </a:rPr>
              <a:t>Pr</a:t>
            </a:r>
            <a:r>
              <a:rPr lang="en-US" sz="2200" dirty="0" smtClean="0">
                <a:latin typeface="Times New Roman"/>
                <a:cs typeface="Times New Roman"/>
              </a:rPr>
              <a:t>(</a:t>
            </a:r>
            <a:r>
              <a:rPr lang="en-US" sz="2200" i="1" dirty="0" smtClean="0">
                <a:latin typeface="Times New Roman"/>
                <a:cs typeface="Times New Roman"/>
              </a:rPr>
              <a:t>A</a:t>
            </a:r>
            <a:r>
              <a:rPr lang="en-US" sz="2200" dirty="0" smtClean="0">
                <a:latin typeface="Times New Roman"/>
                <a:cs typeface="Times New Roman"/>
              </a:rPr>
              <a:t>,</a:t>
            </a:r>
            <a:r>
              <a:rPr lang="en-US" sz="2200" i="1" dirty="0" smtClean="0">
                <a:latin typeface="Times New Roman"/>
                <a:cs typeface="Times New Roman"/>
              </a:rPr>
              <a:t>B</a:t>
            </a:r>
            <a:r>
              <a:rPr lang="en-US" sz="2200" dirty="0" smtClean="0">
                <a:latin typeface="Times New Roman"/>
                <a:cs typeface="Times New Roman"/>
              </a:rPr>
              <a:t>,</a:t>
            </a:r>
            <a:r>
              <a:rPr lang="en-US" sz="2200" i="1" dirty="0" smtClean="0">
                <a:latin typeface="Times New Roman"/>
                <a:cs typeface="Times New Roman"/>
              </a:rPr>
              <a:t>C</a:t>
            </a:r>
            <a:r>
              <a:rPr lang="en-US" sz="2200" dirty="0" smtClean="0">
                <a:latin typeface="Times New Roman"/>
                <a:cs typeface="Times New Roman"/>
              </a:rPr>
              <a:t>,</a:t>
            </a:r>
            <a:r>
              <a:rPr lang="en-US" sz="2200" i="1" dirty="0" smtClean="0">
                <a:latin typeface="Times New Roman"/>
                <a:cs typeface="Times New Roman"/>
              </a:rPr>
              <a:t>D</a:t>
            </a:r>
            <a:r>
              <a:rPr lang="en-US" sz="2200" dirty="0" smtClean="0">
                <a:latin typeface="Times New Roman"/>
                <a:cs typeface="Times New Roman"/>
              </a:rPr>
              <a:t>,</a:t>
            </a:r>
            <a:r>
              <a:rPr lang="en-US" sz="2200" i="1" dirty="0" smtClean="0">
                <a:latin typeface="Times New Roman"/>
                <a:cs typeface="Times New Roman"/>
              </a:rPr>
              <a:t>E</a:t>
            </a:r>
            <a:r>
              <a:rPr lang="en-US" sz="2200" dirty="0" smtClean="0">
                <a:latin typeface="Times New Roman"/>
                <a:cs typeface="Times New Roman"/>
              </a:rPr>
              <a:t>)</a:t>
            </a:r>
            <a:endParaRPr lang="en-US" sz="2200" dirty="0">
              <a:latin typeface="Times New Roman"/>
              <a:cs typeface="Times New Roman"/>
            </a:endParaRPr>
          </a:p>
        </p:txBody>
      </p:sp>
      <p:grpSp>
        <p:nvGrpSpPr>
          <p:cNvPr id="48" name="Group 47"/>
          <p:cNvGrpSpPr/>
          <p:nvPr/>
        </p:nvGrpSpPr>
        <p:grpSpPr>
          <a:xfrm>
            <a:off x="2277865" y="2702115"/>
            <a:ext cx="4214071" cy="3938076"/>
            <a:chOff x="2129778" y="1840411"/>
            <a:chExt cx="4214071" cy="3938076"/>
          </a:xfrm>
        </p:grpSpPr>
        <p:grpSp>
          <p:nvGrpSpPr>
            <p:cNvPr id="49" name="Group 48"/>
            <p:cNvGrpSpPr/>
            <p:nvPr/>
          </p:nvGrpSpPr>
          <p:grpSpPr>
            <a:xfrm>
              <a:off x="2716041" y="1850948"/>
              <a:ext cx="1015481" cy="1026200"/>
              <a:chOff x="2228901" y="1365407"/>
              <a:chExt cx="1015481" cy="1026200"/>
            </a:xfrm>
          </p:grpSpPr>
          <p:sp>
            <p:nvSpPr>
              <p:cNvPr id="82" name="Oval 81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TextBox 82"/>
              <p:cNvSpPr txBox="1"/>
              <p:nvPr/>
            </p:nvSpPr>
            <p:spPr>
              <a:xfrm>
                <a:off x="2345527" y="1365407"/>
                <a:ext cx="898855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i="1" dirty="0" smtClean="0">
                    <a:latin typeface="Times New Roman"/>
                    <a:cs typeface="Times New Roman"/>
                  </a:rPr>
                  <a:t>A</a:t>
                </a:r>
                <a:endParaRPr lang="en-US" sz="6000" i="1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51" name="Group 50"/>
            <p:cNvGrpSpPr/>
            <p:nvPr/>
          </p:nvGrpSpPr>
          <p:grpSpPr>
            <a:xfrm>
              <a:off x="4639378" y="1840411"/>
              <a:ext cx="1029382" cy="1026200"/>
              <a:chOff x="2228901" y="1365407"/>
              <a:chExt cx="1029382" cy="1026200"/>
            </a:xfrm>
          </p:grpSpPr>
          <p:sp>
            <p:nvSpPr>
              <p:cNvPr id="80" name="Oval 79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TextBox 80"/>
              <p:cNvSpPr txBox="1"/>
              <p:nvPr/>
            </p:nvSpPr>
            <p:spPr>
              <a:xfrm>
                <a:off x="2345527" y="1365407"/>
                <a:ext cx="912756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i="1" dirty="0" smtClean="0">
                    <a:latin typeface="Times New Roman"/>
                    <a:cs typeface="Times New Roman"/>
                  </a:rPr>
                  <a:t>B</a:t>
                </a:r>
                <a:endParaRPr lang="en-US" sz="6000" i="1" dirty="0">
                  <a:latin typeface="Times New Roman"/>
                  <a:cs typeface="Times New Roman"/>
                </a:endParaRPr>
              </a:p>
            </p:txBody>
          </p:sp>
        </p:grpSp>
        <p:cxnSp>
          <p:nvCxnSpPr>
            <p:cNvPr id="53" name="Straight Arrow Connector 52"/>
            <p:cNvCxnSpPr/>
            <p:nvPr/>
          </p:nvCxnSpPr>
          <p:spPr>
            <a:xfrm>
              <a:off x="3630441" y="2402545"/>
              <a:ext cx="1036698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5" name="Group 54"/>
            <p:cNvGrpSpPr/>
            <p:nvPr/>
          </p:nvGrpSpPr>
          <p:grpSpPr>
            <a:xfrm>
              <a:off x="2129778" y="3506476"/>
              <a:ext cx="1029382" cy="1026200"/>
              <a:chOff x="2228901" y="1365407"/>
              <a:chExt cx="1029382" cy="1026200"/>
            </a:xfrm>
          </p:grpSpPr>
          <p:sp>
            <p:nvSpPr>
              <p:cNvPr id="78" name="Oval 77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TextBox 78"/>
              <p:cNvSpPr txBox="1"/>
              <p:nvPr/>
            </p:nvSpPr>
            <p:spPr>
              <a:xfrm>
                <a:off x="2345527" y="1365407"/>
                <a:ext cx="912756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i="1" dirty="0" smtClean="0">
                    <a:latin typeface="Times New Roman"/>
                    <a:cs typeface="Times New Roman"/>
                  </a:rPr>
                  <a:t>E</a:t>
                </a:r>
                <a:endParaRPr lang="en-US" sz="6000" i="1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57" name="Group 56"/>
            <p:cNvGrpSpPr/>
            <p:nvPr/>
          </p:nvGrpSpPr>
          <p:grpSpPr>
            <a:xfrm>
              <a:off x="5271261" y="3495939"/>
              <a:ext cx="1072588" cy="1026200"/>
              <a:chOff x="2228901" y="1365407"/>
              <a:chExt cx="1072588" cy="1026200"/>
            </a:xfrm>
          </p:grpSpPr>
          <p:sp>
            <p:nvSpPr>
              <p:cNvPr id="76" name="Oval 75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TextBox 76"/>
              <p:cNvSpPr txBox="1"/>
              <p:nvPr/>
            </p:nvSpPr>
            <p:spPr>
              <a:xfrm>
                <a:off x="2345527" y="1365407"/>
                <a:ext cx="955962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i="1" dirty="0" smtClean="0">
                    <a:latin typeface="Times New Roman"/>
                    <a:cs typeface="Times New Roman"/>
                  </a:rPr>
                  <a:t>C</a:t>
                </a:r>
                <a:endParaRPr lang="en-US" sz="6000" i="1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58" name="Group 57"/>
            <p:cNvGrpSpPr/>
            <p:nvPr/>
          </p:nvGrpSpPr>
          <p:grpSpPr>
            <a:xfrm>
              <a:off x="3713048" y="4752287"/>
              <a:ext cx="1115042" cy="1026200"/>
              <a:chOff x="2228901" y="1365407"/>
              <a:chExt cx="1115042" cy="1026200"/>
            </a:xfrm>
          </p:grpSpPr>
          <p:sp>
            <p:nvSpPr>
              <p:cNvPr id="74" name="Oval 73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TextBox 74"/>
              <p:cNvSpPr txBox="1"/>
              <p:nvPr/>
            </p:nvSpPr>
            <p:spPr>
              <a:xfrm>
                <a:off x="2345527" y="1365407"/>
                <a:ext cx="998416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i="1" dirty="0" smtClean="0">
                    <a:latin typeface="Times New Roman"/>
                    <a:cs typeface="Times New Roman"/>
                  </a:rPr>
                  <a:t>D</a:t>
                </a:r>
                <a:endParaRPr lang="en-US" sz="6000" i="1" dirty="0">
                  <a:latin typeface="Times New Roman"/>
                  <a:cs typeface="Times New Roman"/>
                </a:endParaRPr>
              </a:p>
            </p:txBody>
          </p:sp>
        </p:grpSp>
        <p:cxnSp>
          <p:nvCxnSpPr>
            <p:cNvPr id="60" name="Straight Arrow Connector 59"/>
            <p:cNvCxnSpPr/>
            <p:nvPr/>
          </p:nvCxnSpPr>
          <p:spPr>
            <a:xfrm flipV="1">
              <a:off x="2716041" y="2866612"/>
              <a:ext cx="328137" cy="751664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/>
            <p:nvPr/>
          </p:nvCxnSpPr>
          <p:spPr>
            <a:xfrm flipH="1" flipV="1">
              <a:off x="5327664" y="2819602"/>
              <a:ext cx="328137" cy="751664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/>
            <p:cNvCxnSpPr>
              <a:cxnSpLocks noChangeAspect="1"/>
            </p:cNvCxnSpPr>
            <p:nvPr/>
          </p:nvCxnSpPr>
          <p:spPr>
            <a:xfrm>
              <a:off x="2664723" y="4522529"/>
              <a:ext cx="1044971" cy="79685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/>
            <p:cNvCxnSpPr/>
            <p:nvPr/>
          </p:nvCxnSpPr>
          <p:spPr>
            <a:xfrm flipH="1">
              <a:off x="4639378" y="4514003"/>
              <a:ext cx="1016424" cy="807284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>
              <a:endCxn id="76" idx="2"/>
            </p:cNvCxnSpPr>
            <p:nvPr/>
          </p:nvCxnSpPr>
          <p:spPr>
            <a:xfrm>
              <a:off x="3421103" y="2819602"/>
              <a:ext cx="1850158" cy="124533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 flipH="1">
              <a:off x="3044178" y="2819602"/>
              <a:ext cx="1919014" cy="127511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>
              <a:off x="3421103" y="2819602"/>
              <a:ext cx="751606" cy="204448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 flipH="1">
              <a:off x="4172709" y="2819602"/>
              <a:ext cx="790482" cy="204448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/>
          <p:cNvSpPr txBox="1"/>
          <p:nvPr/>
        </p:nvSpPr>
        <p:spPr>
          <a:xfrm>
            <a:off x="6290040" y="3100203"/>
            <a:ext cx="27192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A 5-variable PMF with dependencies represented by an </a:t>
            </a:r>
            <a:r>
              <a:rPr lang="en-US" b="1" dirty="0" smtClean="0">
                <a:latin typeface="Times New Roman"/>
                <a:cs typeface="Times New Roman"/>
              </a:rPr>
              <a:t>undirected graph </a:t>
            </a:r>
            <a:r>
              <a:rPr lang="en-US" dirty="0" smtClean="0">
                <a:latin typeface="Times New Roman"/>
                <a:cs typeface="Times New Roman"/>
              </a:rPr>
              <a:t>(</a:t>
            </a:r>
            <a:r>
              <a:rPr lang="en-US" b="1" dirty="0" smtClean="0">
                <a:latin typeface="Times New Roman"/>
                <a:cs typeface="Times New Roman"/>
              </a:rPr>
              <a:t>Markov Random Field</a:t>
            </a:r>
            <a:r>
              <a:rPr lang="en-US" dirty="0" smtClean="0">
                <a:latin typeface="Times New Roman"/>
                <a:cs typeface="Times New Roman"/>
              </a:rPr>
              <a:t>)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146816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2"/>
          <p:cNvSpPr txBox="1">
            <a:spLocks/>
          </p:cNvSpPr>
          <p:nvPr/>
        </p:nvSpPr>
        <p:spPr>
          <a:xfrm>
            <a:off x="665557" y="293168"/>
            <a:ext cx="7800150" cy="532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Under MLE we find the       that maximizes     :</a:t>
            </a:r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2"/>
          <a:srcRect l="9072" r="84124"/>
          <a:stretch/>
        </p:blipFill>
        <p:spPr>
          <a:xfrm>
            <a:off x="3898901" y="280468"/>
            <a:ext cx="266700" cy="43552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2"/>
          <a:srcRect r="92872"/>
          <a:stretch/>
        </p:blipFill>
        <p:spPr>
          <a:xfrm>
            <a:off x="6057901" y="267768"/>
            <a:ext cx="279400" cy="43552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8" y="965200"/>
            <a:ext cx="2353862" cy="519684"/>
          </a:xfrm>
          <a:prstGeom prst="rect">
            <a:avLst/>
          </a:prstGeom>
        </p:spPr>
      </p:pic>
      <p:sp>
        <p:nvSpPr>
          <p:cNvPr id="22" name="Content Placeholder 2"/>
          <p:cNvSpPr txBox="1">
            <a:spLocks/>
          </p:cNvSpPr>
          <p:nvPr/>
        </p:nvSpPr>
        <p:spPr>
          <a:xfrm>
            <a:off x="1071957" y="1855268"/>
            <a:ext cx="7800150" cy="10425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The problem is we don’t know </a:t>
            </a:r>
            <a:r>
              <a:rPr lang="en-US" sz="2000" i="1" dirty="0" smtClean="0">
                <a:latin typeface="Times New Roman"/>
                <a:cs typeface="Times New Roman"/>
              </a:rPr>
              <a:t>Z</a:t>
            </a:r>
            <a:r>
              <a:rPr lang="en-US" sz="2000" dirty="0" smtClean="0">
                <a:latin typeface="Times New Roman"/>
                <a:cs typeface="Times New Roman"/>
              </a:rPr>
              <a:t> when we start the calculation…</a:t>
            </a:r>
          </a:p>
          <a:p>
            <a:pPr lvl="1">
              <a:buFont typeface="Arial"/>
              <a:buChar char="•"/>
            </a:pPr>
            <a:r>
              <a:rPr lang="en-US" sz="2000" dirty="0" smtClean="0">
                <a:latin typeface="Times New Roman"/>
                <a:cs typeface="Times New Roman"/>
              </a:rPr>
              <a:t>We can solve the problem iteratively by re-computing </a:t>
            </a:r>
            <a:r>
              <a:rPr lang="en-US" sz="2000" i="1" dirty="0" smtClean="0">
                <a:latin typeface="Times New Roman"/>
                <a:cs typeface="Times New Roman"/>
              </a:rPr>
              <a:t>Z</a:t>
            </a:r>
            <a:r>
              <a:rPr lang="en-US" sz="2000" dirty="0" smtClean="0">
                <a:latin typeface="Times New Roman"/>
                <a:cs typeface="Times New Roman"/>
              </a:rPr>
              <a:t> after each time we adjust     in the process of reaching 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2"/>
          <a:srcRect l="9072" r="84124"/>
          <a:stretch/>
        </p:blipFill>
        <p:spPr>
          <a:xfrm>
            <a:off x="3441713" y="2553768"/>
            <a:ext cx="210708" cy="34408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8108" y="2604569"/>
            <a:ext cx="748932" cy="218439"/>
          </a:xfrm>
          <a:prstGeom prst="rect">
            <a:avLst/>
          </a:prstGeom>
        </p:spPr>
      </p:pic>
      <p:sp>
        <p:nvSpPr>
          <p:cNvPr id="30" name="Content Placeholder 2"/>
          <p:cNvSpPr txBox="1">
            <a:spLocks/>
          </p:cNvSpPr>
          <p:nvPr/>
        </p:nvSpPr>
        <p:spPr>
          <a:xfrm>
            <a:off x="1070409" y="3187844"/>
            <a:ext cx="7800150" cy="10425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i="1" dirty="0" smtClean="0">
                <a:latin typeface="Times New Roman"/>
                <a:cs typeface="Times New Roman"/>
              </a:rPr>
              <a:t>Z</a:t>
            </a:r>
            <a:r>
              <a:rPr lang="en-US" sz="2000" dirty="0" smtClean="0">
                <a:latin typeface="Times New Roman"/>
                <a:cs typeface="Times New Roman"/>
              </a:rPr>
              <a:t> is prohibitive to re-compute for large networks, but we’ll use this method anyway.</a:t>
            </a:r>
          </a:p>
          <a:p>
            <a:pPr lvl="1">
              <a:buFont typeface="Arial"/>
              <a:buChar char="•"/>
            </a:pPr>
            <a:r>
              <a:rPr lang="en-US" sz="2000" dirty="0" smtClean="0">
                <a:latin typeface="Times New Roman"/>
                <a:cs typeface="Times New Roman"/>
              </a:rPr>
              <a:t>We need to be careful not to let let the networks get too big…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665557" y="4845163"/>
            <a:ext cx="8342601" cy="10733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Before we explore how to implement this maximization, lets explore </a:t>
            </a:r>
            <a:r>
              <a:rPr lang="en-US" sz="2200" b="1" dirty="0" smtClean="0">
                <a:latin typeface="Times New Roman"/>
                <a:cs typeface="Times New Roman"/>
              </a:rPr>
              <a:t>s</a:t>
            </a:r>
            <a:r>
              <a:rPr lang="en-US" sz="2200" dirty="0" smtClean="0">
                <a:latin typeface="Times New Roman"/>
                <a:cs typeface="Times New Roman"/>
              </a:rPr>
              <a:t> in a tad more detail and define what we’ll call a “feature” </a:t>
            </a:r>
            <a:r>
              <a:rPr lang="en-US" sz="2200" i="1" dirty="0" err="1" smtClean="0">
                <a:latin typeface="Symbol" charset="2"/>
                <a:cs typeface="Symbol" charset="2"/>
              </a:rPr>
              <a:t>f</a:t>
            </a:r>
            <a:r>
              <a:rPr lang="en-US" sz="2200" i="1" baseline="-25000" dirty="0" err="1" smtClean="0">
                <a:latin typeface="Times New Roman"/>
                <a:cs typeface="Times New Roman"/>
              </a:rPr>
              <a:t>k</a:t>
            </a:r>
            <a:r>
              <a:rPr lang="en-US" sz="2200" dirty="0" smtClean="0">
                <a:latin typeface="Times New Roman"/>
                <a:cs typeface="Times New Roman"/>
              </a:rPr>
              <a:t>(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24505722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30" grpId="0"/>
      <p:bldP spid="10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502567" y="222169"/>
            <a:ext cx="7569200" cy="5293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latin typeface="Times New Roman"/>
                <a:cs typeface="Times New Roman"/>
              </a:rPr>
              <a:t>A note about the sufficient statistics </a:t>
            </a:r>
            <a:r>
              <a:rPr lang="en-US" sz="2400" b="1" dirty="0" smtClean="0">
                <a:latin typeface="Times New Roman"/>
                <a:cs typeface="Times New Roman"/>
              </a:rPr>
              <a:t>s</a:t>
            </a:r>
            <a:r>
              <a:rPr lang="en-US" sz="2400" dirty="0" smtClean="0">
                <a:latin typeface="Times New Roman"/>
                <a:cs typeface="Times New Roman"/>
              </a:rPr>
              <a:t>: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810471" y="761424"/>
            <a:ext cx="8105341" cy="181656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Let </a:t>
            </a:r>
            <a:r>
              <a:rPr lang="en-US" sz="2200" i="1" dirty="0" err="1" smtClean="0">
                <a:latin typeface="Symbol" charset="2"/>
                <a:cs typeface="Symbol" charset="2"/>
              </a:rPr>
              <a:t>f</a:t>
            </a:r>
            <a:r>
              <a:rPr lang="en-US" sz="2200" i="1" baseline="-25000" dirty="0" err="1" smtClean="0">
                <a:latin typeface="Times New Roman"/>
                <a:cs typeface="Times New Roman"/>
              </a:rPr>
              <a:t>k</a:t>
            </a:r>
            <a:r>
              <a:rPr lang="en-US" sz="2200" dirty="0" smtClean="0">
                <a:latin typeface="Times New Roman"/>
                <a:cs typeface="Times New Roman"/>
              </a:rPr>
              <a:t>(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) = </a:t>
            </a:r>
            <a:r>
              <a:rPr lang="en-US" sz="2200" i="1" dirty="0" err="1" smtClean="0">
                <a:latin typeface="Symbol" charset="2"/>
                <a:cs typeface="Symbol" charset="2"/>
              </a:rPr>
              <a:t>f</a:t>
            </a:r>
            <a:r>
              <a:rPr lang="en-US" sz="2200" i="1" baseline="-25000" dirty="0" err="1" smtClean="0">
                <a:latin typeface="Times New Roman"/>
                <a:cs typeface="Times New Roman"/>
              </a:rPr>
              <a:t>k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 </a:t>
            </a:r>
            <a:r>
              <a:rPr lang="en-US" sz="2200" dirty="0" smtClean="0">
                <a:latin typeface="Times New Roman"/>
                <a:cs typeface="Times New Roman"/>
              </a:rPr>
              <a:t>be the number of times parameter </a:t>
            </a:r>
            <a:r>
              <a:rPr lang="en-US" sz="2200" i="1" dirty="0" smtClean="0">
                <a:latin typeface="Times New Roman"/>
                <a:cs typeface="Times New Roman"/>
              </a:rPr>
              <a:t>k</a:t>
            </a:r>
            <a:r>
              <a:rPr lang="en-US" sz="2200" dirty="0" smtClean="0">
                <a:latin typeface="Times New Roman"/>
                <a:cs typeface="Times New Roman"/>
              </a:rPr>
              <a:t> appears </a:t>
            </a:r>
            <a:r>
              <a:rPr lang="en-US" sz="2200" i="1" dirty="0" smtClean="0">
                <a:latin typeface="Times New Roman"/>
                <a:cs typeface="Times New Roman"/>
              </a:rPr>
              <a:t>E</a:t>
            </a:r>
            <a:r>
              <a:rPr lang="en-US" sz="2200" dirty="0" smtClean="0">
                <a:latin typeface="Times New Roman"/>
                <a:cs typeface="Times New Roman"/>
              </a:rPr>
              <a:t>(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)</a:t>
            </a:r>
          </a:p>
          <a:p>
            <a:pPr lvl="1">
              <a:buFont typeface="Arial"/>
              <a:buChar char="•"/>
            </a:pPr>
            <a:r>
              <a:rPr lang="en-US" sz="2000" i="1" dirty="0" err="1" smtClean="0">
                <a:latin typeface="Symbol" charset="2"/>
                <a:cs typeface="Symbol" charset="2"/>
              </a:rPr>
              <a:t>f</a:t>
            </a:r>
            <a:r>
              <a:rPr lang="en-US" sz="2000" i="1" baseline="-25000" dirty="0" err="1" smtClean="0">
                <a:latin typeface="Times New Roman"/>
                <a:cs typeface="Times New Roman"/>
              </a:rPr>
              <a:t>k</a:t>
            </a:r>
            <a:r>
              <a:rPr lang="en-US" sz="2000" dirty="0" smtClean="0">
                <a:latin typeface="Times New Roman"/>
                <a:cs typeface="Times New Roman"/>
              </a:rPr>
              <a:t> are indicator variables: </a:t>
            </a:r>
            <a:r>
              <a:rPr lang="en-US" sz="2000" i="1" dirty="0" err="1" smtClean="0">
                <a:latin typeface="Symbol" charset="2"/>
                <a:cs typeface="Symbol" charset="2"/>
              </a:rPr>
              <a:t>f</a:t>
            </a:r>
            <a:r>
              <a:rPr lang="en-US" sz="2000" i="1" baseline="-25000" dirty="0" err="1" smtClean="0">
                <a:latin typeface="Times New Roman"/>
                <a:cs typeface="Times New Roman"/>
              </a:rPr>
              <a:t>k</a:t>
            </a:r>
            <a:r>
              <a:rPr lang="en-US" sz="2000" dirty="0" smtClean="0">
                <a:latin typeface="Times New Roman"/>
                <a:cs typeface="Times New Roman"/>
              </a:rPr>
              <a:t> = 1 if parameter </a:t>
            </a:r>
            <a:r>
              <a:rPr lang="en-US" sz="2000" i="1" dirty="0" smtClean="0">
                <a:latin typeface="Times New Roman"/>
                <a:cs typeface="Times New Roman"/>
              </a:rPr>
              <a:t>k</a:t>
            </a:r>
            <a:r>
              <a:rPr lang="en-US" sz="2000" dirty="0" smtClean="0">
                <a:latin typeface="Times New Roman"/>
                <a:cs typeface="Times New Roman"/>
              </a:rPr>
              <a:t> appears in </a:t>
            </a:r>
            <a:r>
              <a:rPr lang="en-US" sz="2000" i="1" dirty="0" smtClean="0">
                <a:latin typeface="Times New Roman"/>
                <a:cs typeface="Times New Roman"/>
              </a:rPr>
              <a:t>E</a:t>
            </a:r>
            <a:r>
              <a:rPr lang="en-US" sz="2000" dirty="0" smtClean="0">
                <a:latin typeface="Times New Roman"/>
                <a:cs typeface="Times New Roman"/>
              </a:rPr>
              <a:t>(</a:t>
            </a:r>
            <a:r>
              <a:rPr lang="en-US" sz="2000" b="1" dirty="0" smtClean="0">
                <a:latin typeface="Times New Roman"/>
                <a:cs typeface="Times New Roman"/>
              </a:rPr>
              <a:t>X</a:t>
            </a:r>
            <a:r>
              <a:rPr lang="en-US" sz="2000" dirty="0" smtClean="0">
                <a:latin typeface="Times New Roman"/>
                <a:cs typeface="Times New Roman"/>
              </a:rPr>
              <a:t>) and 0 otherwise.</a:t>
            </a:r>
          </a:p>
          <a:p>
            <a:pPr lvl="1">
              <a:buFont typeface="Arial"/>
              <a:buChar char="•"/>
            </a:pPr>
            <a:r>
              <a:rPr lang="en-US" sz="2000" i="1" dirty="0" err="1" smtClean="0">
                <a:latin typeface="Symbol" charset="2"/>
                <a:cs typeface="Symbol" charset="2"/>
              </a:rPr>
              <a:t>f</a:t>
            </a:r>
            <a:r>
              <a:rPr lang="en-US" sz="2000" i="1" baseline="-25000" dirty="0" err="1" smtClean="0">
                <a:latin typeface="Times New Roman"/>
                <a:cs typeface="Times New Roman"/>
              </a:rPr>
              <a:t>k</a:t>
            </a:r>
            <a:r>
              <a:rPr lang="en-US" sz="2000" dirty="0" smtClean="0">
                <a:latin typeface="Times New Roman"/>
                <a:cs typeface="Times New Roman"/>
              </a:rPr>
              <a:t> is called a “</a:t>
            </a:r>
            <a:r>
              <a:rPr lang="en-US" sz="2000" b="1" dirty="0" smtClean="0">
                <a:latin typeface="Times New Roman"/>
                <a:cs typeface="Times New Roman"/>
              </a:rPr>
              <a:t>feature</a:t>
            </a:r>
            <a:r>
              <a:rPr lang="en-US" sz="2000" dirty="0" smtClean="0">
                <a:latin typeface="Times New Roman"/>
                <a:cs typeface="Times New Roman"/>
              </a:rPr>
              <a:t>” (just to be confusing…). It </a:t>
            </a:r>
            <a:r>
              <a:rPr lang="en-US" sz="2000" i="1" u="sng" dirty="0" smtClean="0">
                <a:latin typeface="Times New Roman"/>
                <a:cs typeface="Times New Roman"/>
              </a:rPr>
              <a:t>is not</a:t>
            </a:r>
            <a:r>
              <a:rPr lang="en-US" sz="2000" dirty="0" smtClean="0">
                <a:latin typeface="Times New Roman"/>
                <a:cs typeface="Times New Roman"/>
              </a:rPr>
              <a:t> the feature function </a:t>
            </a:r>
            <a:r>
              <a:rPr lang="en-US" sz="2000" b="1" dirty="0" smtClean="0">
                <a:latin typeface="Times New Roman"/>
                <a:cs typeface="Times New Roman"/>
              </a:rPr>
              <a:t>f</a:t>
            </a:r>
            <a:r>
              <a:rPr lang="en-US" sz="2000" dirty="0" smtClean="0">
                <a:latin typeface="Times New Roman"/>
                <a:cs typeface="Times New Roman"/>
              </a:rPr>
              <a:t>(X</a:t>
            </a:r>
            <a:r>
              <a:rPr lang="en-US" sz="20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000" dirty="0" smtClean="0">
                <a:latin typeface="Times New Roman"/>
                <a:cs typeface="Times New Roman"/>
              </a:rPr>
              <a:t>), but is related to it (see next slide).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810472" y="2577985"/>
            <a:ext cx="7569200" cy="5293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As an example consider 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baseline="-25000" dirty="0" smtClean="0">
                <a:latin typeface="Times New Roman"/>
                <a:cs typeface="Times New Roman"/>
              </a:rPr>
              <a:t>2</a:t>
            </a:r>
            <a:r>
              <a:rPr lang="en-US" sz="2200" dirty="0" smtClean="0">
                <a:latin typeface="Times New Roman"/>
                <a:cs typeface="Times New Roman"/>
              </a:rPr>
              <a:t> for the triangle network: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4188" y="3623446"/>
            <a:ext cx="4259072" cy="35492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246678" y="3597530"/>
            <a:ext cx="65346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with</a:t>
            </a:r>
            <a:endParaRPr lang="en-US" sz="2000" dirty="0"/>
          </a:p>
        </p:txBody>
      </p:sp>
      <p:sp>
        <p:nvSpPr>
          <p:cNvPr id="10" name="Rectangle 9"/>
          <p:cNvSpPr/>
          <p:nvPr/>
        </p:nvSpPr>
        <p:spPr>
          <a:xfrm>
            <a:off x="3045742" y="4180564"/>
            <a:ext cx="2969483" cy="23083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i="1" dirty="0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smtClean="0">
                <a:latin typeface="Times New Roman"/>
                <a:cs typeface="Times New Roman"/>
              </a:rPr>
              <a:t>1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baseline="-25000" dirty="0" smtClean="0">
                <a:latin typeface="Times New Roman"/>
                <a:cs typeface="Times New Roman"/>
              </a:rPr>
              <a:t>2</a:t>
            </a:r>
            <a:r>
              <a:rPr lang="en-US" sz="2400" dirty="0" smtClean="0">
                <a:latin typeface="Times New Roman"/>
                <a:cs typeface="Times New Roman"/>
              </a:rPr>
              <a:t>) = </a:t>
            </a:r>
            <a:r>
              <a:rPr lang="en-US" sz="2400" i="1" dirty="0" err="1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err="1" smtClean="0">
                <a:latin typeface="Symbol" charset="2"/>
                <a:cs typeface="Symbol" charset="2"/>
              </a:rPr>
              <a:t>t</a:t>
            </a:r>
            <a:r>
              <a:rPr lang="en-US" sz="2400" baseline="-25000" dirty="0" err="1" smtClean="0">
                <a:latin typeface="Times New Roman"/>
                <a:cs typeface="Times New Roman"/>
              </a:rPr>
              <a:t>A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 smtClean="0">
                <a:latin typeface="Times New Roman"/>
                <a:cs typeface="Times New Roman"/>
              </a:rPr>
              <a:t>)    = 1</a:t>
            </a:r>
          </a:p>
          <a:p>
            <a:r>
              <a:rPr lang="en-US" sz="2400" i="1" dirty="0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smtClean="0">
                <a:latin typeface="Times New Roman"/>
                <a:cs typeface="Times New Roman"/>
              </a:rPr>
              <a:t>2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) =  </a:t>
            </a:r>
            <a:r>
              <a:rPr lang="en-US" sz="2400" i="1" dirty="0" err="1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err="1" smtClean="0">
                <a:latin typeface="Symbol" charset="2"/>
                <a:cs typeface="Symbol" charset="2"/>
              </a:rPr>
              <a:t>t</a:t>
            </a:r>
            <a:r>
              <a:rPr lang="en-US" sz="2400" baseline="-25000" dirty="0" err="1" smtClean="0">
                <a:latin typeface="Times New Roman"/>
                <a:cs typeface="Times New Roman"/>
              </a:rPr>
              <a:t>B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) </a:t>
            </a:r>
            <a:r>
              <a:rPr lang="en-US" sz="2400" dirty="0" smtClean="0">
                <a:latin typeface="Times New Roman"/>
                <a:cs typeface="Times New Roman"/>
              </a:rPr>
              <a:t>   =0</a:t>
            </a:r>
            <a:endParaRPr lang="en-US" sz="2400" dirty="0"/>
          </a:p>
          <a:p>
            <a:r>
              <a:rPr lang="en-US" sz="2400" i="1" dirty="0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smtClean="0">
                <a:latin typeface="Times New Roman"/>
                <a:cs typeface="Times New Roman"/>
              </a:rPr>
              <a:t>3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) =  </a:t>
            </a:r>
            <a:r>
              <a:rPr lang="en-US" sz="2400" i="1" dirty="0" err="1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err="1" smtClean="0">
                <a:latin typeface="Symbol" charset="2"/>
                <a:cs typeface="Symbol" charset="2"/>
              </a:rPr>
              <a:t>t</a:t>
            </a:r>
            <a:r>
              <a:rPr lang="en-US" sz="2400" baseline="-25000" dirty="0" err="1" smtClean="0">
                <a:latin typeface="Times New Roman"/>
                <a:cs typeface="Times New Roman"/>
              </a:rPr>
              <a:t>C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) </a:t>
            </a:r>
            <a:r>
              <a:rPr lang="en-US" sz="2400" dirty="0" smtClean="0">
                <a:latin typeface="Times New Roman"/>
                <a:cs typeface="Times New Roman"/>
              </a:rPr>
              <a:t>   =1</a:t>
            </a:r>
            <a:endParaRPr lang="en-US" sz="2400" dirty="0"/>
          </a:p>
          <a:p>
            <a:r>
              <a:rPr lang="en-US" sz="2400" i="1" dirty="0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smtClean="0">
                <a:latin typeface="Times New Roman"/>
                <a:cs typeface="Times New Roman"/>
              </a:rPr>
              <a:t>4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) =  </a:t>
            </a:r>
            <a:r>
              <a:rPr lang="en-US" sz="2400" i="1" dirty="0" err="1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err="1" smtClean="0">
                <a:latin typeface="Symbol" charset="2"/>
                <a:cs typeface="Symbol" charset="2"/>
              </a:rPr>
              <a:t>w</a:t>
            </a:r>
            <a:r>
              <a:rPr lang="en-US" sz="2400" baseline="-25000" dirty="0" err="1" smtClean="0">
                <a:latin typeface="Times New Roman"/>
                <a:cs typeface="Times New Roman"/>
              </a:rPr>
              <a:t>AB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) =</a:t>
            </a:r>
            <a:r>
              <a:rPr lang="en-US" sz="2400" dirty="0" smtClean="0">
                <a:latin typeface="Times New Roman"/>
                <a:cs typeface="Times New Roman"/>
              </a:rPr>
              <a:t>0</a:t>
            </a:r>
            <a:endParaRPr lang="en-US" sz="2400" dirty="0"/>
          </a:p>
          <a:p>
            <a:r>
              <a:rPr lang="en-US" sz="2400" i="1" dirty="0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smtClean="0">
                <a:latin typeface="Times New Roman"/>
                <a:cs typeface="Times New Roman"/>
              </a:rPr>
              <a:t>5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) =  </a:t>
            </a:r>
            <a:r>
              <a:rPr lang="en-US" sz="2400" i="1" dirty="0" err="1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err="1" smtClean="0">
                <a:latin typeface="Symbol" charset="2"/>
                <a:cs typeface="Symbol" charset="2"/>
              </a:rPr>
              <a:t>w</a:t>
            </a:r>
            <a:r>
              <a:rPr lang="en-US" sz="2400" baseline="-25000" dirty="0" err="1" smtClean="0">
                <a:latin typeface="Times New Roman"/>
                <a:cs typeface="Times New Roman"/>
              </a:rPr>
              <a:t>AC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) =</a:t>
            </a:r>
            <a:r>
              <a:rPr lang="en-US" sz="2400" dirty="0" smtClean="0">
                <a:latin typeface="Times New Roman"/>
                <a:cs typeface="Times New Roman"/>
              </a:rPr>
              <a:t>1</a:t>
            </a:r>
            <a:endParaRPr lang="en-US" sz="2400" dirty="0"/>
          </a:p>
          <a:p>
            <a:r>
              <a:rPr lang="en-US" sz="2400" i="1" dirty="0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smtClean="0">
                <a:latin typeface="Times New Roman"/>
                <a:cs typeface="Times New Roman"/>
              </a:rPr>
              <a:t>6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) =  </a:t>
            </a:r>
            <a:r>
              <a:rPr lang="en-US" sz="2400" i="1" dirty="0" err="1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err="1" smtClean="0">
                <a:latin typeface="Symbol" charset="2"/>
                <a:cs typeface="Symbol" charset="2"/>
              </a:rPr>
              <a:t>w</a:t>
            </a:r>
            <a:r>
              <a:rPr lang="en-US" sz="2400" baseline="-25000" dirty="0" err="1" smtClean="0">
                <a:latin typeface="Times New Roman"/>
                <a:cs typeface="Times New Roman"/>
              </a:rPr>
              <a:t>BC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) =</a:t>
            </a:r>
            <a:r>
              <a:rPr lang="en-US" sz="2400" dirty="0" smtClean="0">
                <a:latin typeface="Times New Roman"/>
                <a:cs typeface="Times New Roman"/>
              </a:rPr>
              <a:t>0</a:t>
            </a:r>
            <a:endParaRPr lang="en-US" sz="24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427" y="3165381"/>
            <a:ext cx="3254966" cy="314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5598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7" grpId="0"/>
      <p:bldP spid="9" grpId="0"/>
      <p:bldP spid="10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47937" y="891848"/>
            <a:ext cx="3942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Thus for node parameters </a:t>
            </a:r>
            <a:r>
              <a:rPr lang="en-US" sz="2400" dirty="0" smtClean="0">
                <a:latin typeface="Symbol" charset="2"/>
                <a:cs typeface="Symbol" charset="2"/>
              </a:rPr>
              <a:t>t</a:t>
            </a:r>
            <a:r>
              <a:rPr lang="en-US" sz="2400" dirty="0" smtClean="0">
                <a:latin typeface="Times New Roman"/>
                <a:cs typeface="Times New Roman"/>
              </a:rPr>
              <a:t>: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47937" y="3386475"/>
            <a:ext cx="33778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For edge parameters </a:t>
            </a:r>
            <a:r>
              <a:rPr lang="en-US" sz="2400" dirty="0" smtClean="0">
                <a:latin typeface="Symbol" charset="2"/>
                <a:cs typeface="Symbol" charset="2"/>
              </a:rPr>
              <a:t>w</a:t>
            </a:r>
            <a:r>
              <a:rPr lang="en-US" sz="2400" dirty="0" smtClean="0">
                <a:latin typeface="Times New Roman"/>
                <a:cs typeface="Times New Roman"/>
              </a:rPr>
              <a:t>:</a:t>
            </a:r>
            <a:endParaRPr lang="en-US" sz="2400" dirty="0">
              <a:latin typeface="Times New Roman"/>
              <a:cs typeface="Times New Roman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4237503" y="4806315"/>
            <a:ext cx="0" cy="33690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>
            <a:off x="1840139" y="5143222"/>
            <a:ext cx="239736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1840139" y="4806315"/>
            <a:ext cx="0" cy="33690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840140" y="5248492"/>
            <a:ext cx="239736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Times New Roman"/>
                <a:cs typeface="Times New Roman"/>
              </a:rPr>
              <a:t>A little extra notation for edges to show what nodes are associated with parameter </a:t>
            </a:r>
            <a:r>
              <a:rPr lang="en-US" sz="1400" i="1" dirty="0" smtClean="0">
                <a:latin typeface="Times New Roman"/>
                <a:cs typeface="Times New Roman"/>
              </a:rPr>
              <a:t>k</a:t>
            </a:r>
            <a:r>
              <a:rPr lang="en-US" sz="1400" dirty="0" smtClean="0">
                <a:latin typeface="Times New Roman"/>
                <a:cs typeface="Times New Roman"/>
              </a:rPr>
              <a:t> </a:t>
            </a:r>
            <a:endParaRPr lang="en-US" sz="1400" dirty="0">
              <a:latin typeface="Times New Roman"/>
              <a:cs typeface="Times New Roma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637" y="4112736"/>
            <a:ext cx="7368651" cy="82041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2821" y="1391481"/>
            <a:ext cx="5739685" cy="833057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>
            <a:off x="3711365" y="2034925"/>
            <a:ext cx="0" cy="33690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1684385" y="2371832"/>
            <a:ext cx="20269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1684385" y="2034925"/>
            <a:ext cx="0" cy="33690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499193" y="2397722"/>
            <a:ext cx="481065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Times New Roman"/>
                <a:cs typeface="Times New Roman"/>
              </a:rPr>
              <a:t>A little extra notation to indicate node </a:t>
            </a:r>
            <a:r>
              <a:rPr lang="en-US" sz="1400" i="1" dirty="0" err="1" smtClean="0">
                <a:latin typeface="Times New Roman"/>
                <a:cs typeface="Times New Roman"/>
              </a:rPr>
              <a:t>i</a:t>
            </a:r>
            <a:r>
              <a:rPr lang="en-US" sz="1400" dirty="0" smtClean="0">
                <a:latin typeface="Times New Roman"/>
                <a:cs typeface="Times New Roman"/>
              </a:rPr>
              <a:t> is associated with parameter </a:t>
            </a:r>
            <a:r>
              <a:rPr lang="en-US" sz="1400" i="1" dirty="0" smtClean="0">
                <a:latin typeface="Times New Roman"/>
                <a:cs typeface="Times New Roman"/>
              </a:rPr>
              <a:t>k</a:t>
            </a:r>
            <a:r>
              <a:rPr lang="en-US" sz="1400" dirty="0" smtClean="0">
                <a:latin typeface="Times New Roman"/>
                <a:cs typeface="Times New Roman"/>
              </a:rPr>
              <a:t>. Though </a:t>
            </a:r>
            <a:r>
              <a:rPr lang="en-US" sz="1400" i="1" dirty="0" err="1" smtClean="0">
                <a:latin typeface="Times New Roman"/>
                <a:cs typeface="Times New Roman"/>
              </a:rPr>
              <a:t>i</a:t>
            </a:r>
            <a:r>
              <a:rPr lang="en-US" sz="1400" dirty="0" smtClean="0">
                <a:latin typeface="Times New Roman"/>
                <a:cs typeface="Times New Roman"/>
              </a:rPr>
              <a:t> and </a:t>
            </a:r>
            <a:r>
              <a:rPr lang="en-US" sz="1400" i="1" dirty="0" smtClean="0">
                <a:latin typeface="Times New Roman"/>
                <a:cs typeface="Times New Roman"/>
              </a:rPr>
              <a:t>k</a:t>
            </a:r>
            <a:r>
              <a:rPr lang="en-US" sz="1400" dirty="0" smtClean="0">
                <a:latin typeface="Times New Roman"/>
                <a:cs typeface="Times New Roman"/>
              </a:rPr>
              <a:t> are often the same number, </a:t>
            </a:r>
            <a:r>
              <a:rPr lang="en-US" sz="1400" dirty="0">
                <a:latin typeface="Times New Roman"/>
                <a:cs typeface="Times New Roman"/>
              </a:rPr>
              <a:t>t</a:t>
            </a:r>
            <a:r>
              <a:rPr lang="en-US" sz="1400" dirty="0" smtClean="0">
                <a:latin typeface="Times New Roman"/>
                <a:cs typeface="Times New Roman"/>
              </a:rPr>
              <a:t>hey can differ depending on the parameterization scheme.</a:t>
            </a:r>
            <a:endParaRPr lang="en-US" sz="14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847724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4" grpId="0"/>
      <p:bldP spid="18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98178" y="1163284"/>
            <a:ext cx="87176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It’s a bit confusing (for me at least…) to convert between parameter and node/edge indices.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64700" y="2179498"/>
            <a:ext cx="722284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 smtClean="0">
                <a:latin typeface="Times New Roman"/>
                <a:cs typeface="Times New Roman"/>
              </a:rPr>
              <a:t>The “easiest” way I can think of is to exploit the UGM/CRF data structures which must be set up to index the parameterization scheme chosen. They are the </a:t>
            </a:r>
            <a:r>
              <a:rPr lang="en-US" sz="2200" b="1" dirty="0" smtClean="0">
                <a:latin typeface="Times New Roman"/>
                <a:cs typeface="Times New Roman"/>
              </a:rPr>
              <a:t>parameter index matrices</a:t>
            </a:r>
          </a:p>
          <a:p>
            <a:pPr marL="800100" lvl="1" indent="-342900">
              <a:buFont typeface="Arial"/>
              <a:buChar char="•"/>
            </a:pPr>
            <a:r>
              <a:rPr lang="en-US" sz="2200" dirty="0" smtClean="0">
                <a:latin typeface="Times New Roman"/>
                <a:cs typeface="Times New Roman"/>
              </a:rPr>
              <a:t>In UGM these are called </a:t>
            </a:r>
            <a:r>
              <a:rPr lang="en-US" sz="2200" dirty="0" err="1" smtClean="0">
                <a:latin typeface="Times New Roman"/>
                <a:cs typeface="Times New Roman"/>
              </a:rPr>
              <a:t>nodeMap</a:t>
            </a:r>
            <a:r>
              <a:rPr lang="en-US" sz="2200" dirty="0" smtClean="0">
                <a:latin typeface="Times New Roman"/>
                <a:cs typeface="Times New Roman"/>
              </a:rPr>
              <a:t> and </a:t>
            </a:r>
            <a:r>
              <a:rPr lang="en-US" sz="2200" dirty="0" err="1" smtClean="0">
                <a:latin typeface="Times New Roman"/>
                <a:cs typeface="Times New Roman"/>
              </a:rPr>
              <a:t>edgeMap</a:t>
            </a:r>
            <a:endParaRPr lang="en-US" sz="2200" dirty="0" smtClean="0">
              <a:latin typeface="Times New Roman"/>
              <a:cs typeface="Times New Roman"/>
            </a:endParaRPr>
          </a:p>
          <a:p>
            <a:pPr marL="800100" lvl="1" indent="-342900">
              <a:buFont typeface="Arial"/>
              <a:buChar char="•"/>
            </a:pPr>
            <a:r>
              <a:rPr lang="en-US" sz="2200" dirty="0" smtClean="0">
                <a:latin typeface="Times New Roman"/>
                <a:cs typeface="Times New Roman"/>
              </a:rPr>
              <a:t>In CRF these are called </a:t>
            </a:r>
            <a:r>
              <a:rPr lang="en-US" sz="2200" dirty="0" err="1" smtClean="0">
                <a:latin typeface="Times New Roman"/>
                <a:cs typeface="Times New Roman"/>
              </a:rPr>
              <a:t>node.par</a:t>
            </a:r>
            <a:r>
              <a:rPr lang="en-US" sz="2200" dirty="0" smtClean="0">
                <a:latin typeface="Times New Roman"/>
                <a:cs typeface="Times New Roman"/>
              </a:rPr>
              <a:t> and </a:t>
            </a:r>
            <a:r>
              <a:rPr lang="en-US" sz="2200" dirty="0" err="1" smtClean="0">
                <a:latin typeface="Times New Roman"/>
                <a:cs typeface="Times New Roman"/>
              </a:rPr>
              <a:t>edge.par</a:t>
            </a:r>
            <a:endParaRPr lang="en-US" sz="2200" dirty="0">
              <a:latin typeface="Times New Roman"/>
              <a:cs typeface="Times New Roman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468331" y="198448"/>
            <a:ext cx="62865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Times New Roman"/>
                <a:cs typeface="Times New Roman"/>
              </a:rPr>
              <a:t>Aside: Parameter Index Matrices</a:t>
            </a:r>
            <a:endParaRPr lang="en-US" sz="36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936326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98178" y="1097134"/>
            <a:ext cx="87176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We’ll stick with the CRF nomenclature for these things.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468331" y="198448"/>
            <a:ext cx="62865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Times New Roman"/>
                <a:cs typeface="Times New Roman"/>
              </a:rPr>
              <a:t>Aside: Parameter Index Matrices</a:t>
            </a:r>
            <a:endParaRPr lang="en-US" sz="3600" dirty="0">
              <a:latin typeface="Times New Roman"/>
              <a:cs typeface="Times New Roman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28366" y="1662834"/>
            <a:ext cx="76128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 smtClean="0">
                <a:latin typeface="Times New Roman"/>
                <a:cs typeface="Times New Roman"/>
              </a:rPr>
              <a:t>Let’s consider an example (weird) parameterization of the triangle model:</a:t>
            </a:r>
            <a:endParaRPr lang="en-US" sz="2200" dirty="0">
              <a:latin typeface="Times New Roman"/>
              <a:cs typeface="Times New Roman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3693296" y="2835135"/>
            <a:ext cx="943920" cy="986096"/>
            <a:chOff x="2902001" y="1583311"/>
            <a:chExt cx="943920" cy="986096"/>
          </a:xfrm>
        </p:grpSpPr>
        <p:sp>
          <p:nvSpPr>
            <p:cNvPr id="11" name="Oval 10"/>
            <p:cNvSpPr/>
            <p:nvPr/>
          </p:nvSpPr>
          <p:spPr>
            <a:xfrm>
              <a:off x="2902001" y="1655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005259" y="1583311"/>
              <a:ext cx="84066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i="1" dirty="0" smtClean="0">
                  <a:latin typeface="Times New Roman"/>
                  <a:cs typeface="Times New Roman"/>
                </a:rPr>
                <a:t>X</a:t>
              </a:r>
              <a:r>
                <a:rPr lang="en-US" sz="4800" baseline="-25000" dirty="0" smtClean="0">
                  <a:latin typeface="Times New Roman"/>
                  <a:cs typeface="Times New Roman"/>
                </a:rPr>
                <a:t>2</a:t>
              </a:r>
              <a:endParaRPr lang="en-US" sz="4800" baseline="-25000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816533" y="4489634"/>
            <a:ext cx="947260" cy="933960"/>
            <a:chOff x="2101901" y="3159447"/>
            <a:chExt cx="947260" cy="933960"/>
          </a:xfrm>
        </p:grpSpPr>
        <p:sp>
          <p:nvSpPr>
            <p:cNvPr id="14" name="Oval 13"/>
            <p:cNvSpPr/>
            <p:nvPr/>
          </p:nvSpPr>
          <p:spPr>
            <a:xfrm>
              <a:off x="2101901" y="3179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208499" y="3159447"/>
              <a:ext cx="84066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i="1" dirty="0" smtClean="0">
                  <a:latin typeface="Times New Roman"/>
                  <a:cs typeface="Times New Roman"/>
                </a:rPr>
                <a:t>X</a:t>
              </a:r>
              <a:r>
                <a:rPr lang="en-US" sz="4800" baseline="-25000" dirty="0" smtClean="0">
                  <a:latin typeface="Times New Roman"/>
                  <a:cs typeface="Times New Roman"/>
                </a:rPr>
                <a:t>3</a:t>
              </a:r>
              <a:endParaRPr lang="en-US" sz="4800" baseline="-25000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2433933" y="4493335"/>
            <a:ext cx="943920" cy="932624"/>
            <a:chOff x="2228901" y="1522483"/>
            <a:chExt cx="943920" cy="932624"/>
          </a:xfrm>
        </p:grpSpPr>
        <p:sp>
          <p:nvSpPr>
            <p:cNvPr id="17" name="Oval 16"/>
            <p:cNvSpPr/>
            <p:nvPr/>
          </p:nvSpPr>
          <p:spPr>
            <a:xfrm>
              <a:off x="2228901" y="15407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332159" y="1522483"/>
              <a:ext cx="84066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i="1" dirty="0" smtClean="0">
                  <a:latin typeface="Times New Roman"/>
                  <a:cs typeface="Times New Roman"/>
                </a:rPr>
                <a:t>X</a:t>
              </a:r>
              <a:r>
                <a:rPr lang="en-US" sz="4800" baseline="-25000" dirty="0" smtClean="0">
                  <a:latin typeface="Times New Roman"/>
                  <a:cs typeface="Times New Roman"/>
                </a:rPr>
                <a:t>1</a:t>
              </a:r>
              <a:endParaRPr lang="en-US" sz="4800" baseline="-25000" dirty="0">
                <a:latin typeface="Times New Roman"/>
                <a:cs typeface="Times New Roman"/>
              </a:endParaRPr>
            </a:p>
          </p:txBody>
        </p:sp>
      </p:grpSp>
      <p:cxnSp>
        <p:nvCxnSpPr>
          <p:cNvPr id="19" name="Straight Connector 18"/>
          <p:cNvCxnSpPr>
            <a:endCxn id="14" idx="2"/>
          </p:cNvCxnSpPr>
          <p:nvPr/>
        </p:nvCxnSpPr>
        <p:spPr>
          <a:xfrm flipV="1">
            <a:off x="3348333" y="4966394"/>
            <a:ext cx="14682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cxnSpLocks noChangeAspect="1"/>
          </p:cNvCxnSpPr>
          <p:nvPr/>
        </p:nvCxnSpPr>
        <p:spPr>
          <a:xfrm flipH="1" flipV="1">
            <a:off x="4582296" y="3536779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cxnSpLocks noChangeAspect="1"/>
          </p:cNvCxnSpPr>
          <p:nvPr/>
        </p:nvCxnSpPr>
        <p:spPr>
          <a:xfrm flipV="1">
            <a:off x="3040005" y="3563703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5306" y="5066165"/>
            <a:ext cx="1122612" cy="567833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9484" y="2285768"/>
            <a:ext cx="1116659" cy="56482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3793" y="5082554"/>
            <a:ext cx="1123062" cy="56806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7270" y="3581684"/>
            <a:ext cx="1771620" cy="54656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78186" y="5399499"/>
            <a:ext cx="1691259" cy="521771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48134" y="3601096"/>
            <a:ext cx="1796638" cy="554282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84068" y="6297766"/>
            <a:ext cx="3485550" cy="38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6022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468331" y="198448"/>
            <a:ext cx="62865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Times New Roman"/>
                <a:cs typeface="Times New Roman"/>
              </a:rPr>
              <a:t>Aside: Parameter Index Matrices</a:t>
            </a:r>
            <a:endParaRPr lang="en-US" sz="3600" dirty="0">
              <a:latin typeface="Times New Roman"/>
              <a:cs typeface="Times New Roman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63806" y="1289232"/>
            <a:ext cx="77186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 err="1" smtClean="0">
                <a:latin typeface="Times New Roman"/>
                <a:cs typeface="Times New Roman"/>
              </a:rPr>
              <a:t>node.par</a:t>
            </a:r>
            <a:r>
              <a:rPr lang="en-US" sz="2200" dirty="0" smtClean="0">
                <a:latin typeface="Times New Roman"/>
                <a:cs typeface="Times New Roman"/>
              </a:rPr>
              <a:t> (</a:t>
            </a:r>
            <a:r>
              <a:rPr lang="en-US" sz="2200" b="1" dirty="0" err="1" smtClean="0">
                <a:latin typeface="Symbol" charset="2"/>
                <a:cs typeface="Symbol" charset="2"/>
              </a:rPr>
              <a:t>h</a:t>
            </a:r>
            <a:r>
              <a:rPr lang="en-US" sz="2200" b="1" baseline="-25000" dirty="0" err="1" smtClean="0">
                <a:latin typeface="Symbol" charset="2"/>
                <a:cs typeface="Symbol" charset="2"/>
              </a:rPr>
              <a:t>t</a:t>
            </a:r>
            <a:r>
              <a:rPr lang="en-US" sz="2200" dirty="0" smtClean="0">
                <a:latin typeface="Times New Roman"/>
                <a:cs typeface="Times New Roman"/>
              </a:rPr>
              <a:t>) is a row-staked matrix of tau-index vectors:</a:t>
            </a:r>
            <a:endParaRPr lang="en-US" sz="2200" dirty="0">
              <a:latin typeface="Times New Roman"/>
              <a:cs typeface="Times New Roman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63806" y="3703938"/>
            <a:ext cx="77186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 err="1" smtClean="0">
                <a:latin typeface="Times New Roman"/>
                <a:cs typeface="Times New Roman"/>
              </a:rPr>
              <a:t>edge.par</a:t>
            </a:r>
            <a:r>
              <a:rPr lang="en-US" sz="2200" dirty="0" smtClean="0">
                <a:latin typeface="Times New Roman"/>
                <a:cs typeface="Times New Roman"/>
              </a:rPr>
              <a:t> (</a:t>
            </a:r>
            <a:r>
              <a:rPr lang="en-US" sz="2200" dirty="0" err="1" smtClean="0">
                <a:latin typeface="Symbol" charset="2"/>
                <a:cs typeface="Symbol" charset="2"/>
              </a:rPr>
              <a:t>e</a:t>
            </a:r>
            <a:r>
              <a:rPr lang="en-US" sz="2200" baseline="-25000" dirty="0" err="1" smtClean="0">
                <a:latin typeface="Symbol" charset="2"/>
                <a:cs typeface="Symbol" charset="2"/>
              </a:rPr>
              <a:t>w</a:t>
            </a:r>
            <a:r>
              <a:rPr lang="en-US" sz="2200" dirty="0" smtClean="0">
                <a:latin typeface="Times New Roman"/>
                <a:cs typeface="Times New Roman"/>
              </a:rPr>
              <a:t>) is an (R) list of omega-index matrices:</a:t>
            </a:r>
            <a:endParaRPr lang="en-US" sz="2200" dirty="0">
              <a:latin typeface="Times New Roman"/>
              <a:cs typeface="Times New Roman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854086" y="2160707"/>
            <a:ext cx="4306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baseline="-25000" dirty="0" smtClean="0">
                <a:latin typeface="Times New Roman"/>
                <a:cs typeface="Times New Roman"/>
              </a:rPr>
              <a:t>1</a:t>
            </a:r>
            <a:endParaRPr lang="en-US" baseline="-25000" dirty="0"/>
          </a:p>
        </p:txBody>
      </p:sp>
      <p:sp>
        <p:nvSpPr>
          <p:cNvPr id="30" name="Rectangle 29"/>
          <p:cNvSpPr/>
          <p:nvPr/>
        </p:nvSpPr>
        <p:spPr>
          <a:xfrm>
            <a:off x="4847750" y="2524787"/>
            <a:ext cx="4306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baseline="-25000" dirty="0" smtClean="0">
                <a:latin typeface="Times New Roman"/>
                <a:cs typeface="Times New Roman"/>
              </a:rPr>
              <a:t>2</a:t>
            </a:r>
            <a:endParaRPr lang="en-US" baseline="-25000" dirty="0"/>
          </a:p>
        </p:txBody>
      </p:sp>
      <p:sp>
        <p:nvSpPr>
          <p:cNvPr id="31" name="Rectangle 30"/>
          <p:cNvSpPr/>
          <p:nvPr/>
        </p:nvSpPr>
        <p:spPr>
          <a:xfrm>
            <a:off x="4854642" y="2915327"/>
            <a:ext cx="4306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baseline="-25000" dirty="0" smtClean="0">
                <a:latin typeface="Times New Roman"/>
                <a:cs typeface="Times New Roman"/>
              </a:rPr>
              <a:t>3</a:t>
            </a:r>
            <a:endParaRPr lang="en-US" baseline="-25000" dirty="0"/>
          </a:p>
        </p:txBody>
      </p:sp>
      <p:sp>
        <p:nvSpPr>
          <p:cNvPr id="32" name="Rectangle 31"/>
          <p:cNvSpPr/>
          <p:nvPr/>
        </p:nvSpPr>
        <p:spPr>
          <a:xfrm>
            <a:off x="4814958" y="1762258"/>
            <a:ext cx="12694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err="1" smtClean="0">
                <a:latin typeface="Times New Roman"/>
                <a:cs typeface="Times New Roman"/>
              </a:rPr>
              <a:t>s</a:t>
            </a:r>
            <a:r>
              <a:rPr lang="en-US" i="1" baseline="-25000" dirty="0" err="1" smtClean="0">
                <a:latin typeface="Times New Roman"/>
                <a:cs typeface="Times New Roman"/>
              </a:rPr>
              <a:t>X</a:t>
            </a:r>
            <a:r>
              <a:rPr lang="en-US" baseline="-25000" dirty="0" err="1" smtClean="0">
                <a:latin typeface="Times New Roman"/>
                <a:cs typeface="Times New Roman"/>
              </a:rPr>
              <a:t>i</a:t>
            </a:r>
            <a:r>
              <a:rPr lang="en-US" dirty="0" smtClean="0">
                <a:latin typeface="Times New Roman"/>
                <a:cs typeface="Times New Roman"/>
              </a:rPr>
              <a:t>= </a:t>
            </a:r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 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3888998" y="4823940"/>
            <a:ext cx="4947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baseline="-25000" dirty="0" smtClean="0">
                <a:latin typeface="Times New Roman"/>
                <a:cs typeface="Times New Roman"/>
              </a:rPr>
              <a:t>1</a:t>
            </a:r>
            <a:r>
              <a:rPr lang="en-US" dirty="0" smtClean="0">
                <a:latin typeface="Times New Roman"/>
                <a:cs typeface="Times New Roman"/>
              </a:rPr>
              <a:t>: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4478398" y="4200975"/>
            <a:ext cx="4947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baseline="-25000" dirty="0" smtClean="0">
                <a:latin typeface="Times New Roman"/>
                <a:cs typeface="Times New Roman"/>
              </a:rPr>
              <a:t>2</a:t>
            </a:r>
            <a:r>
              <a:rPr lang="en-US" dirty="0" smtClean="0">
                <a:latin typeface="Times New Roman"/>
                <a:cs typeface="Times New Roman"/>
              </a:rPr>
              <a:t>: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4217076" y="4831909"/>
            <a:ext cx="390364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</a:t>
            </a:r>
          </a:p>
          <a:p>
            <a:endParaRPr lang="en-US" sz="1400" dirty="0" smtClean="0">
              <a:latin typeface="Wingdings"/>
              <a:ea typeface="Wingdings"/>
              <a:cs typeface="Wingdings"/>
              <a:sym typeface="Wingdings"/>
            </a:endParaRPr>
          </a:p>
          <a:p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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4548565" y="4490927"/>
            <a:ext cx="8268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 </a:t>
            </a:r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5575846" y="4830810"/>
            <a:ext cx="4947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baseline="-25000" dirty="0" smtClean="0">
                <a:latin typeface="Times New Roman"/>
                <a:cs typeface="Times New Roman"/>
              </a:rPr>
              <a:t>1</a:t>
            </a:r>
            <a:r>
              <a:rPr lang="en-US" dirty="0" smtClean="0">
                <a:latin typeface="Times New Roman"/>
                <a:cs typeface="Times New Roman"/>
              </a:rPr>
              <a:t>: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6191702" y="4207845"/>
            <a:ext cx="4947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baseline="-25000" dirty="0" smtClean="0">
                <a:latin typeface="Times New Roman"/>
                <a:cs typeface="Times New Roman"/>
              </a:rPr>
              <a:t>3</a:t>
            </a:r>
            <a:r>
              <a:rPr lang="en-US" dirty="0" smtClean="0">
                <a:latin typeface="Times New Roman"/>
                <a:cs typeface="Times New Roman"/>
              </a:rPr>
              <a:t>:</a:t>
            </a:r>
            <a:endParaRPr lang="en-US" dirty="0"/>
          </a:p>
        </p:txBody>
      </p:sp>
      <p:sp>
        <p:nvSpPr>
          <p:cNvPr id="39" name="Rectangle 38"/>
          <p:cNvSpPr/>
          <p:nvPr/>
        </p:nvSpPr>
        <p:spPr>
          <a:xfrm>
            <a:off x="5903924" y="4838779"/>
            <a:ext cx="390364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</a:t>
            </a:r>
          </a:p>
          <a:p>
            <a:endParaRPr lang="en-US" sz="1400" dirty="0" smtClean="0">
              <a:latin typeface="Wingdings"/>
              <a:ea typeface="Wingdings"/>
              <a:cs typeface="Wingdings"/>
              <a:sym typeface="Wingdings"/>
            </a:endParaRPr>
          </a:p>
          <a:p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</a:t>
            </a:r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6261869" y="4497797"/>
            <a:ext cx="8268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 </a:t>
            </a:r>
            <a:endParaRPr lang="en-US" dirty="0"/>
          </a:p>
        </p:txBody>
      </p:sp>
      <p:sp>
        <p:nvSpPr>
          <p:cNvPr id="41" name="Rectangle 40"/>
          <p:cNvSpPr/>
          <p:nvPr/>
        </p:nvSpPr>
        <p:spPr>
          <a:xfrm>
            <a:off x="7236238" y="4837680"/>
            <a:ext cx="4947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baseline="-25000" dirty="0" smtClean="0">
                <a:latin typeface="Times New Roman"/>
                <a:cs typeface="Times New Roman"/>
              </a:rPr>
              <a:t>2</a:t>
            </a:r>
            <a:r>
              <a:rPr lang="en-US" dirty="0" smtClean="0">
                <a:latin typeface="Times New Roman"/>
                <a:cs typeface="Times New Roman"/>
              </a:rPr>
              <a:t>:</a:t>
            </a:r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7852094" y="4214715"/>
            <a:ext cx="4947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baseline="-25000" dirty="0" smtClean="0">
                <a:latin typeface="Times New Roman"/>
                <a:cs typeface="Times New Roman"/>
              </a:rPr>
              <a:t>3</a:t>
            </a:r>
            <a:r>
              <a:rPr lang="en-US" dirty="0" smtClean="0">
                <a:latin typeface="Times New Roman"/>
                <a:cs typeface="Times New Roman"/>
              </a:rPr>
              <a:t>:</a:t>
            </a:r>
            <a:endParaRPr lang="en-US" dirty="0"/>
          </a:p>
        </p:txBody>
      </p:sp>
      <p:sp>
        <p:nvSpPr>
          <p:cNvPr id="43" name="Rectangle 42"/>
          <p:cNvSpPr/>
          <p:nvPr/>
        </p:nvSpPr>
        <p:spPr>
          <a:xfrm>
            <a:off x="7590772" y="4845649"/>
            <a:ext cx="390364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</a:t>
            </a:r>
          </a:p>
          <a:p>
            <a:endParaRPr lang="en-US" sz="1400" dirty="0" smtClean="0">
              <a:latin typeface="Wingdings"/>
              <a:ea typeface="Wingdings"/>
              <a:cs typeface="Wingdings"/>
              <a:sym typeface="Wingdings"/>
            </a:endParaRPr>
          </a:p>
          <a:p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</a:t>
            </a:r>
            <a:endParaRPr lang="en-US" dirty="0"/>
          </a:p>
        </p:txBody>
      </p:sp>
      <p:sp>
        <p:nvSpPr>
          <p:cNvPr id="44" name="Rectangle 43"/>
          <p:cNvSpPr/>
          <p:nvPr/>
        </p:nvSpPr>
        <p:spPr>
          <a:xfrm>
            <a:off x="7922261" y="4504667"/>
            <a:ext cx="8268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 </a:t>
            </a:r>
            <a:endParaRPr lang="en-US" dirty="0"/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4284" y="2160707"/>
            <a:ext cx="3143345" cy="106138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77" y="4748335"/>
            <a:ext cx="9071268" cy="1013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2945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468331" y="198448"/>
            <a:ext cx="62865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Times New Roman"/>
                <a:cs typeface="Times New Roman"/>
              </a:rPr>
              <a:t>Aside: Parameter Index Matrices</a:t>
            </a:r>
            <a:endParaRPr lang="en-US" sz="3600" dirty="0">
              <a:latin typeface="Times New Roman"/>
              <a:cs typeface="Times New Roman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63806" y="1355382"/>
            <a:ext cx="771863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 smtClean="0">
                <a:latin typeface="Times New Roman"/>
                <a:cs typeface="Times New Roman"/>
              </a:rPr>
              <a:t>Using these parameter index matrices, it is a little more transparent as to how the conversion between parameter and node/edge indices works:</a:t>
            </a:r>
            <a:endParaRPr lang="en-US" sz="2200" dirty="0">
              <a:latin typeface="Times New Roman"/>
              <a:cs typeface="Times New Roman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959075" y="5701638"/>
            <a:ext cx="404118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 smtClean="0">
                <a:latin typeface="Times New Roman"/>
                <a:cs typeface="Times New Roman"/>
              </a:rPr>
              <a:t>We’ll find this handy later.</a:t>
            </a:r>
            <a:endParaRPr lang="en-US" sz="2200" dirty="0">
              <a:latin typeface="Times New Roman"/>
              <a:cs typeface="Times New Roman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877893" y="3297254"/>
            <a:ext cx="18979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row </a:t>
            </a:r>
            <a:r>
              <a:rPr lang="en-US" i="1" dirty="0">
                <a:latin typeface="Times New Roman"/>
                <a:cs typeface="Times New Roman"/>
              </a:rPr>
              <a:t>i</a:t>
            </a:r>
            <a:r>
              <a:rPr lang="en-US" dirty="0" smtClean="0">
                <a:latin typeface="Times New Roman"/>
                <a:cs typeface="Times New Roman"/>
              </a:rPr>
              <a:t> of  </a:t>
            </a:r>
            <a:r>
              <a:rPr lang="en-US" b="1" dirty="0" err="1" smtClean="0">
                <a:latin typeface="Symbol" charset="2"/>
                <a:cs typeface="Symbol" charset="2"/>
              </a:rPr>
              <a:t>h</a:t>
            </a:r>
            <a:r>
              <a:rPr lang="en-US" b="1" baseline="-25000" dirty="0" err="1" smtClean="0">
                <a:latin typeface="Symbol" charset="2"/>
                <a:cs typeface="Symbol" charset="2"/>
              </a:rPr>
              <a:t>t</a:t>
            </a:r>
            <a:r>
              <a:rPr lang="en-US" dirty="0" smtClean="0">
                <a:latin typeface="Times New Roman"/>
                <a:cs typeface="Times New Roman"/>
              </a:rPr>
              <a:t> matrix</a:t>
            </a:r>
            <a:endParaRPr lang="en-US" dirty="0"/>
          </a:p>
        </p:txBody>
      </p:sp>
      <p:sp>
        <p:nvSpPr>
          <p:cNvPr id="4" name="Left Brace 3"/>
          <p:cNvSpPr/>
          <p:nvPr/>
        </p:nvSpPr>
        <p:spPr>
          <a:xfrm rot="16200000" flipV="1">
            <a:off x="3121387" y="2966076"/>
            <a:ext cx="318593" cy="528984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576865" y="2638821"/>
            <a:ext cx="43096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imes New Roman"/>
                <a:cs typeface="Times New Roman"/>
              </a:rPr>
              <a:t>parameter </a:t>
            </a:r>
            <a:r>
              <a:rPr lang="en-US" i="1" dirty="0" smtClean="0">
                <a:latin typeface="Times New Roman"/>
                <a:cs typeface="Times New Roman"/>
              </a:rPr>
              <a:t>k</a:t>
            </a:r>
            <a:r>
              <a:rPr lang="en-US" dirty="0" smtClean="0">
                <a:latin typeface="Times New Roman"/>
                <a:cs typeface="Times New Roman"/>
              </a:rPr>
              <a:t>                 node </a:t>
            </a:r>
            <a:r>
              <a:rPr lang="en-US" i="1" dirty="0" err="1" smtClean="0">
                <a:latin typeface="Times New Roman"/>
                <a:cs typeface="Times New Roman"/>
              </a:rPr>
              <a:t>i</a:t>
            </a:r>
            <a:r>
              <a:rPr lang="en-US" i="1" dirty="0" smtClean="0">
                <a:latin typeface="Times New Roman"/>
                <a:cs typeface="Times New Roman"/>
              </a:rPr>
              <a:t> </a:t>
            </a:r>
            <a:r>
              <a:rPr lang="en-US" dirty="0" smtClean="0">
                <a:latin typeface="Times New Roman"/>
                <a:cs typeface="Times New Roman"/>
              </a:rPr>
              <a:t>in state </a:t>
            </a:r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i="1" baseline="-25000" dirty="0" smtClean="0">
                <a:latin typeface="Times New Roman"/>
                <a:cs typeface="Times New Roman"/>
              </a:rPr>
              <a:t>i </a:t>
            </a:r>
            <a:r>
              <a:rPr lang="en-US" dirty="0" smtClean="0">
                <a:latin typeface="Times New Roman"/>
                <a:cs typeface="Times New Roman"/>
              </a:rPr>
              <a:t>= </a:t>
            </a:r>
            <a:r>
              <a:rPr lang="en-US" i="1" dirty="0" err="1" smtClean="0">
                <a:latin typeface="Times New Roman"/>
                <a:cs typeface="Times New Roman"/>
              </a:rPr>
              <a:t>s</a:t>
            </a:r>
            <a:r>
              <a:rPr lang="en-US" i="1" baseline="-25000" dirty="0" err="1" smtClean="0">
                <a:latin typeface="Times New Roman"/>
                <a:cs typeface="Times New Roman"/>
              </a:rPr>
              <a:t>Xi</a:t>
            </a:r>
            <a:endParaRPr lang="en-US" i="1" baseline="-25000" dirty="0"/>
          </a:p>
        </p:txBody>
      </p:sp>
      <p:sp>
        <p:nvSpPr>
          <p:cNvPr id="9" name="Left-Right Arrow 8"/>
          <p:cNvSpPr/>
          <p:nvPr/>
        </p:nvSpPr>
        <p:spPr>
          <a:xfrm>
            <a:off x="5873282" y="2770015"/>
            <a:ext cx="661817" cy="158758"/>
          </a:xfrm>
          <a:prstGeom prst="left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984" y="4239786"/>
            <a:ext cx="5086430" cy="43010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984" y="2694773"/>
            <a:ext cx="3673056" cy="390143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4576865" y="4868300"/>
            <a:ext cx="43096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imes New Roman"/>
                <a:cs typeface="Times New Roman"/>
              </a:rPr>
              <a:t>parameter </a:t>
            </a:r>
            <a:r>
              <a:rPr lang="en-US" i="1" dirty="0" smtClean="0">
                <a:latin typeface="Times New Roman"/>
                <a:cs typeface="Times New Roman"/>
              </a:rPr>
              <a:t>k</a:t>
            </a:r>
            <a:r>
              <a:rPr lang="en-US" dirty="0" smtClean="0">
                <a:latin typeface="Times New Roman"/>
                <a:cs typeface="Times New Roman"/>
              </a:rPr>
              <a:t>                 node </a:t>
            </a:r>
            <a:r>
              <a:rPr lang="en-US" i="1" dirty="0" err="1" smtClean="0">
                <a:latin typeface="Times New Roman"/>
                <a:cs typeface="Times New Roman"/>
              </a:rPr>
              <a:t>i</a:t>
            </a:r>
            <a:r>
              <a:rPr lang="en-US" i="1" dirty="0" smtClean="0">
                <a:latin typeface="Times New Roman"/>
                <a:cs typeface="Times New Roman"/>
              </a:rPr>
              <a:t> </a:t>
            </a:r>
            <a:r>
              <a:rPr lang="en-US" dirty="0" smtClean="0">
                <a:latin typeface="Times New Roman"/>
                <a:cs typeface="Times New Roman"/>
              </a:rPr>
              <a:t>in state </a:t>
            </a:r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i="1" baseline="-25000" dirty="0" smtClean="0">
                <a:latin typeface="Times New Roman"/>
                <a:cs typeface="Times New Roman"/>
              </a:rPr>
              <a:t>i </a:t>
            </a:r>
            <a:r>
              <a:rPr lang="en-US" dirty="0" smtClean="0">
                <a:latin typeface="Times New Roman"/>
                <a:cs typeface="Times New Roman"/>
              </a:rPr>
              <a:t>= </a:t>
            </a:r>
            <a:r>
              <a:rPr lang="en-US" i="1" dirty="0" err="1" smtClean="0">
                <a:latin typeface="Times New Roman"/>
                <a:cs typeface="Times New Roman"/>
              </a:rPr>
              <a:t>s</a:t>
            </a:r>
            <a:r>
              <a:rPr lang="en-US" i="1" baseline="-25000" dirty="0" err="1" smtClean="0">
                <a:latin typeface="Times New Roman"/>
                <a:cs typeface="Times New Roman"/>
              </a:rPr>
              <a:t>Xi</a:t>
            </a:r>
            <a:endParaRPr lang="en-US" i="1" baseline="-25000" dirty="0"/>
          </a:p>
        </p:txBody>
      </p:sp>
      <p:sp>
        <p:nvSpPr>
          <p:cNvPr id="14" name="Left-Right Arrow 13"/>
          <p:cNvSpPr/>
          <p:nvPr/>
        </p:nvSpPr>
        <p:spPr>
          <a:xfrm>
            <a:off x="5873282" y="4999494"/>
            <a:ext cx="661817" cy="158758"/>
          </a:xfrm>
          <a:prstGeom prst="left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6634550" y="5197942"/>
            <a:ext cx="21924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node </a:t>
            </a:r>
            <a:r>
              <a:rPr lang="en-US" i="1" dirty="0" smtClean="0">
                <a:latin typeface="Times New Roman"/>
                <a:cs typeface="Times New Roman"/>
              </a:rPr>
              <a:t>j </a:t>
            </a:r>
            <a:r>
              <a:rPr lang="en-US" dirty="0" smtClean="0">
                <a:latin typeface="Times New Roman"/>
                <a:cs typeface="Times New Roman"/>
              </a:rPr>
              <a:t>in state </a:t>
            </a:r>
            <a:r>
              <a:rPr lang="en-US" i="1" dirty="0" err="1" smtClean="0">
                <a:latin typeface="Times New Roman"/>
                <a:cs typeface="Times New Roman"/>
              </a:rPr>
              <a:t>X</a:t>
            </a:r>
            <a:r>
              <a:rPr lang="en-US" i="1" baseline="-25000" dirty="0" err="1" smtClean="0">
                <a:latin typeface="Times New Roman"/>
                <a:cs typeface="Times New Roman"/>
              </a:rPr>
              <a:t>j</a:t>
            </a:r>
            <a:r>
              <a:rPr lang="en-US" dirty="0" smtClean="0">
                <a:latin typeface="Times New Roman"/>
                <a:cs typeface="Times New Roman"/>
              </a:rPr>
              <a:t>= </a:t>
            </a:r>
            <a:r>
              <a:rPr lang="en-US" i="1" dirty="0" err="1" smtClean="0">
                <a:latin typeface="Times New Roman"/>
                <a:cs typeface="Times New Roman"/>
              </a:rPr>
              <a:t>s</a:t>
            </a:r>
            <a:r>
              <a:rPr lang="en-US" i="1" baseline="-25000" dirty="0" err="1" smtClean="0">
                <a:latin typeface="Times New Roman"/>
                <a:cs typeface="Times New Roman"/>
              </a:rPr>
              <a:t>Xj</a:t>
            </a:r>
            <a:endParaRPr lang="en-US" i="1" baseline="-25000" dirty="0"/>
          </a:p>
        </p:txBody>
      </p:sp>
    </p:spTree>
    <p:extLst>
      <p:ext uri="{BB962C8B-B14F-4D97-AF65-F5344CB8AC3E}">
        <p14:creationId xmlns:p14="http://schemas.microsoft.com/office/powerpoint/2010/main" val="17311877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68331" y="198448"/>
            <a:ext cx="62865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Times New Roman"/>
                <a:cs typeface="Times New Roman"/>
              </a:rPr>
              <a:t>Aside: Parameter Index Matrices</a:t>
            </a:r>
            <a:endParaRPr lang="en-US" sz="3600" dirty="0">
              <a:latin typeface="Times New Roman"/>
              <a:cs typeface="Times New Roman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3806" y="1355382"/>
            <a:ext cx="771863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 smtClean="0">
                <a:latin typeface="Times New Roman"/>
                <a:cs typeface="Times New Roman"/>
              </a:rPr>
              <a:t>For example, under this model/parameterization consider configuration 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 = (1,2,1):</a:t>
            </a:r>
            <a:endParaRPr lang="en-US" sz="2200" dirty="0">
              <a:latin typeface="Times New Roman"/>
              <a:cs typeface="Times New Roman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440" y="2533629"/>
            <a:ext cx="8082436" cy="72046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08" y="4737025"/>
            <a:ext cx="8112203" cy="72237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440" y="3644932"/>
            <a:ext cx="8112198" cy="722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3162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68331" y="198448"/>
            <a:ext cx="62865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Times New Roman"/>
                <a:cs typeface="Times New Roman"/>
              </a:rPr>
              <a:t>Aside: Parameter Index Matrices</a:t>
            </a:r>
            <a:endParaRPr lang="en-US" sz="3600" dirty="0">
              <a:latin typeface="Times New Roman"/>
              <a:cs typeface="Times New Roman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3806" y="1355382"/>
            <a:ext cx="771863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 smtClean="0">
                <a:latin typeface="Times New Roman"/>
                <a:cs typeface="Times New Roman"/>
              </a:rPr>
              <a:t>For example, under this model/parameterization and configuration 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 = (1,2,1):</a:t>
            </a:r>
            <a:endParaRPr lang="en-US" sz="2200" dirty="0">
              <a:latin typeface="Times New Roman"/>
              <a:cs typeface="Times New Roma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69" y="2527133"/>
            <a:ext cx="8993807" cy="54755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69" y="3613692"/>
            <a:ext cx="8993790" cy="54755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597" y="4717478"/>
            <a:ext cx="8993807" cy="54755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031800" y="5649678"/>
            <a:ext cx="3554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From these evaluation we can infer:</a:t>
            </a:r>
            <a:endParaRPr lang="en-US" dirty="0">
              <a:latin typeface="Times New Roman"/>
              <a:cs typeface="Times New Roman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1442" y="6235959"/>
            <a:ext cx="4566281" cy="393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4615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68331" y="198448"/>
            <a:ext cx="62865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Times New Roman"/>
                <a:cs typeface="Times New Roman"/>
              </a:rPr>
              <a:t>Aside: Parameter Index Matrices</a:t>
            </a:r>
            <a:endParaRPr lang="en-US" sz="3600" dirty="0">
              <a:latin typeface="Times New Roman"/>
              <a:cs typeface="Times New Roman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3806" y="640962"/>
            <a:ext cx="77186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 smtClean="0">
                <a:latin typeface="Times New Roman"/>
                <a:cs typeface="Times New Roman"/>
              </a:rPr>
              <a:t>Check:</a:t>
            </a:r>
            <a:endParaRPr lang="en-US" sz="2200" dirty="0">
              <a:latin typeface="Times New Roman"/>
              <a:cs typeface="Times New Roman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2596" y="1012481"/>
            <a:ext cx="8955498" cy="5816976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library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Graph formula: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~A:B:C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result="matrix")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&lt;- 2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make.crf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make.features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6)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Parameterization: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fitc$node.par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[1,1,] &lt;- 1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fitc$node.par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[2,1,] &lt;- 2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fitc$node.par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[3,1,] &lt;- 2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[[1]][1,1,1] &lt;- 3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[[1]][2,2,1] &lt;- 3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[[2]][1,1,1] &lt;- 2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[[2]][2,2,1] &lt;- 4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[[3]][1,1,1] &lt;- 5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[[3]][2,2,1] &lt;- 6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fitc$edges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fitc$node.par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Node numbers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X &lt;- c(1,2,1)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s1&lt;-1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s2&lt;-2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f0 &lt;- function(y){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(c((y==1),(y==2)))}   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Feature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function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5421045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8096" y="585247"/>
            <a:ext cx="8800819" cy="1172141"/>
          </a:xfrm>
        </p:spPr>
        <p:txBody>
          <a:bodyPr>
            <a:no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Parameterize this distribution using unary potentials for each node and pair-wise potentials between each pair of connected nodes </a:t>
            </a:r>
          </a:p>
        </p:txBody>
      </p:sp>
      <p:sp>
        <p:nvSpPr>
          <p:cNvPr id="40" name="Content Placeholder 2"/>
          <p:cNvSpPr txBox="1">
            <a:spLocks/>
          </p:cNvSpPr>
          <p:nvPr/>
        </p:nvSpPr>
        <p:spPr>
          <a:xfrm>
            <a:off x="500338" y="1571434"/>
            <a:ext cx="8415943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For the example </a:t>
            </a:r>
            <a:r>
              <a:rPr lang="en-US" sz="2200" dirty="0" err="1" smtClean="0">
                <a:latin typeface="Times New Roman"/>
                <a:cs typeface="Times New Roman"/>
              </a:rPr>
              <a:t>Pr</a:t>
            </a:r>
            <a:r>
              <a:rPr lang="en-US" sz="2200" dirty="0" smtClean="0">
                <a:latin typeface="Times New Roman"/>
                <a:cs typeface="Times New Roman"/>
              </a:rPr>
              <a:t>(</a:t>
            </a:r>
            <a:r>
              <a:rPr lang="en-US" sz="2200" i="1" dirty="0" smtClean="0">
                <a:latin typeface="Times New Roman"/>
                <a:cs typeface="Times New Roman"/>
              </a:rPr>
              <a:t>A</a:t>
            </a:r>
            <a:r>
              <a:rPr lang="en-US" sz="2200" dirty="0" smtClean="0">
                <a:latin typeface="Times New Roman"/>
                <a:cs typeface="Times New Roman"/>
              </a:rPr>
              <a:t>,</a:t>
            </a:r>
            <a:r>
              <a:rPr lang="en-US" sz="2200" i="1" dirty="0" smtClean="0">
                <a:latin typeface="Times New Roman"/>
                <a:cs typeface="Times New Roman"/>
              </a:rPr>
              <a:t>B</a:t>
            </a:r>
            <a:r>
              <a:rPr lang="en-US" sz="2200" dirty="0" smtClean="0">
                <a:latin typeface="Times New Roman"/>
                <a:cs typeface="Times New Roman"/>
              </a:rPr>
              <a:t>,</a:t>
            </a:r>
            <a:r>
              <a:rPr lang="en-US" sz="2200" i="1" dirty="0" smtClean="0">
                <a:latin typeface="Times New Roman"/>
                <a:cs typeface="Times New Roman"/>
              </a:rPr>
              <a:t>C</a:t>
            </a:r>
            <a:r>
              <a:rPr lang="en-US" sz="2200" dirty="0" smtClean="0">
                <a:latin typeface="Times New Roman"/>
                <a:cs typeface="Times New Roman"/>
              </a:rPr>
              <a:t>,</a:t>
            </a:r>
            <a:r>
              <a:rPr lang="en-US" sz="2200" i="1" dirty="0" smtClean="0">
                <a:latin typeface="Times New Roman"/>
                <a:cs typeface="Times New Roman"/>
              </a:rPr>
              <a:t>D</a:t>
            </a:r>
            <a:r>
              <a:rPr lang="en-US" sz="2200" dirty="0" smtClean="0">
                <a:latin typeface="Times New Roman"/>
                <a:cs typeface="Times New Roman"/>
              </a:rPr>
              <a:t>,</a:t>
            </a:r>
            <a:r>
              <a:rPr lang="en-US" sz="2200" i="1" dirty="0" smtClean="0">
                <a:latin typeface="Times New Roman"/>
                <a:cs typeface="Times New Roman"/>
              </a:rPr>
              <a:t>E</a:t>
            </a:r>
            <a:r>
              <a:rPr lang="en-US" sz="2200" dirty="0" smtClean="0">
                <a:latin typeface="Times New Roman"/>
                <a:cs typeface="Times New Roman"/>
              </a:rPr>
              <a:t>) this amounts to replacing the undirected graph with a </a:t>
            </a:r>
            <a:r>
              <a:rPr lang="en-US" sz="2200" b="1" dirty="0" smtClean="0">
                <a:latin typeface="Times New Roman"/>
                <a:cs typeface="Times New Roman"/>
              </a:rPr>
              <a:t>factor graph</a:t>
            </a:r>
          </a:p>
        </p:txBody>
      </p:sp>
      <p:grpSp>
        <p:nvGrpSpPr>
          <p:cNvPr id="49" name="Group 48"/>
          <p:cNvGrpSpPr/>
          <p:nvPr/>
        </p:nvGrpSpPr>
        <p:grpSpPr>
          <a:xfrm>
            <a:off x="2030243" y="2225188"/>
            <a:ext cx="1015481" cy="1026200"/>
            <a:chOff x="2228901" y="1365407"/>
            <a:chExt cx="1015481" cy="1026200"/>
          </a:xfrm>
        </p:grpSpPr>
        <p:sp>
          <p:nvSpPr>
            <p:cNvPr id="82" name="Oval 81"/>
            <p:cNvSpPr/>
            <p:nvPr/>
          </p:nvSpPr>
          <p:spPr>
            <a:xfrm>
              <a:off x="2228901" y="14772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2345527" y="1365407"/>
              <a:ext cx="898855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A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5775298" y="2214651"/>
            <a:ext cx="1029382" cy="1026200"/>
            <a:chOff x="2228901" y="1365407"/>
            <a:chExt cx="1029382" cy="1026200"/>
          </a:xfrm>
        </p:grpSpPr>
        <p:sp>
          <p:nvSpPr>
            <p:cNvPr id="80" name="Oval 79"/>
            <p:cNvSpPr/>
            <p:nvPr/>
          </p:nvSpPr>
          <p:spPr>
            <a:xfrm>
              <a:off x="2228901" y="14772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2345527" y="13654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B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cxnSp>
        <p:nvCxnSpPr>
          <p:cNvPr id="53" name="Straight Arrow Connector 52"/>
          <p:cNvCxnSpPr>
            <a:stCxn id="32" idx="3"/>
            <a:endCxn id="78" idx="2"/>
          </p:cNvCxnSpPr>
          <p:nvPr/>
        </p:nvCxnSpPr>
        <p:spPr>
          <a:xfrm>
            <a:off x="790285" y="5036995"/>
            <a:ext cx="653695" cy="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5" name="Group 54"/>
          <p:cNvGrpSpPr/>
          <p:nvPr/>
        </p:nvGrpSpPr>
        <p:grpSpPr>
          <a:xfrm>
            <a:off x="1443980" y="4470804"/>
            <a:ext cx="1029382" cy="1026200"/>
            <a:chOff x="2228901" y="1365407"/>
            <a:chExt cx="1029382" cy="1026200"/>
          </a:xfrm>
        </p:grpSpPr>
        <p:sp>
          <p:nvSpPr>
            <p:cNvPr id="78" name="Oval 77"/>
            <p:cNvSpPr/>
            <p:nvPr/>
          </p:nvSpPr>
          <p:spPr>
            <a:xfrm>
              <a:off x="2228901" y="14772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2345527" y="13654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E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6407181" y="4460267"/>
            <a:ext cx="1072588" cy="1026200"/>
            <a:chOff x="2228901" y="1365407"/>
            <a:chExt cx="1072588" cy="1026200"/>
          </a:xfrm>
        </p:grpSpPr>
        <p:sp>
          <p:nvSpPr>
            <p:cNvPr id="76" name="Oval 75"/>
            <p:cNvSpPr/>
            <p:nvPr/>
          </p:nvSpPr>
          <p:spPr>
            <a:xfrm>
              <a:off x="2228901" y="14772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2345527" y="1365407"/>
              <a:ext cx="955962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C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3861135" y="5806411"/>
            <a:ext cx="1115042" cy="1026200"/>
            <a:chOff x="2228901" y="1365407"/>
            <a:chExt cx="1115042" cy="1026200"/>
          </a:xfrm>
        </p:grpSpPr>
        <p:sp>
          <p:nvSpPr>
            <p:cNvPr id="74" name="Oval 73"/>
            <p:cNvSpPr/>
            <p:nvPr/>
          </p:nvSpPr>
          <p:spPr>
            <a:xfrm>
              <a:off x="2228901" y="14772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2345527" y="1365407"/>
              <a:ext cx="99841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D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sp>
        <p:nvSpPr>
          <p:cNvPr id="2" name="Rectangle 1"/>
          <p:cNvSpPr>
            <a:spLocks/>
          </p:cNvSpPr>
          <p:nvPr/>
        </p:nvSpPr>
        <p:spPr>
          <a:xfrm>
            <a:off x="7987457" y="4781925"/>
            <a:ext cx="502920" cy="50292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>
            <a:spLocks/>
          </p:cNvSpPr>
          <p:nvPr/>
        </p:nvSpPr>
        <p:spPr>
          <a:xfrm>
            <a:off x="7344805" y="2533656"/>
            <a:ext cx="502920" cy="50292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>
            <a:spLocks/>
          </p:cNvSpPr>
          <p:nvPr/>
        </p:nvSpPr>
        <p:spPr>
          <a:xfrm flipV="1">
            <a:off x="287365" y="4785535"/>
            <a:ext cx="502920" cy="50292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>
            <a:spLocks/>
          </p:cNvSpPr>
          <p:nvPr/>
        </p:nvSpPr>
        <p:spPr>
          <a:xfrm flipV="1">
            <a:off x="859554" y="2525325"/>
            <a:ext cx="502920" cy="50292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>
            <a:spLocks/>
          </p:cNvSpPr>
          <p:nvPr/>
        </p:nvSpPr>
        <p:spPr>
          <a:xfrm>
            <a:off x="5416430" y="6320449"/>
            <a:ext cx="502920" cy="50292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Arrow Connector 37"/>
          <p:cNvCxnSpPr/>
          <p:nvPr/>
        </p:nvCxnSpPr>
        <p:spPr>
          <a:xfrm>
            <a:off x="1362048" y="2777791"/>
            <a:ext cx="653695" cy="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6689698" y="2777791"/>
            <a:ext cx="653695" cy="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7321581" y="5036995"/>
            <a:ext cx="653695" cy="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4752666" y="6556830"/>
            <a:ext cx="653695" cy="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Rectangle 42"/>
          <p:cNvSpPr>
            <a:spLocks/>
          </p:cNvSpPr>
          <p:nvPr/>
        </p:nvSpPr>
        <p:spPr>
          <a:xfrm>
            <a:off x="4067564" y="2533656"/>
            <a:ext cx="502920" cy="50292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Arrow Connector 43"/>
          <p:cNvCxnSpPr/>
          <p:nvPr/>
        </p:nvCxnSpPr>
        <p:spPr>
          <a:xfrm>
            <a:off x="2955918" y="2797160"/>
            <a:ext cx="1104354" cy="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endCxn id="80" idx="2"/>
          </p:cNvCxnSpPr>
          <p:nvPr/>
        </p:nvCxnSpPr>
        <p:spPr>
          <a:xfrm>
            <a:off x="4580018" y="2777791"/>
            <a:ext cx="1195280" cy="586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/>
        </p:nvGrpSpPr>
        <p:grpSpPr>
          <a:xfrm rot="17439650">
            <a:off x="1493940" y="3664222"/>
            <a:ext cx="1396360" cy="502920"/>
            <a:chOff x="6588912" y="5656244"/>
            <a:chExt cx="1396360" cy="502920"/>
          </a:xfrm>
        </p:grpSpPr>
        <p:sp>
          <p:nvSpPr>
            <p:cNvPr id="52" name="Rectangle 51"/>
            <p:cNvSpPr>
              <a:spLocks/>
            </p:cNvSpPr>
            <p:nvPr/>
          </p:nvSpPr>
          <p:spPr>
            <a:xfrm>
              <a:off x="7039344" y="5656244"/>
              <a:ext cx="502920" cy="50292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4" name="Straight Arrow Connector 53"/>
            <p:cNvCxnSpPr/>
            <p:nvPr/>
          </p:nvCxnSpPr>
          <p:spPr>
            <a:xfrm>
              <a:off x="6588912" y="5916516"/>
              <a:ext cx="436841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/>
            <p:cNvCxnSpPr>
              <a:cxnSpLocks noChangeAspect="1"/>
            </p:cNvCxnSpPr>
            <p:nvPr/>
          </p:nvCxnSpPr>
          <p:spPr>
            <a:xfrm>
              <a:off x="7539805" y="5904922"/>
              <a:ext cx="445467" cy="2164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/>
          <p:cNvGrpSpPr/>
          <p:nvPr/>
        </p:nvGrpSpPr>
        <p:grpSpPr>
          <a:xfrm rot="4160350" flipH="1">
            <a:off x="5876943" y="3651793"/>
            <a:ext cx="1396360" cy="502920"/>
            <a:chOff x="6588912" y="5656244"/>
            <a:chExt cx="1396360" cy="502920"/>
          </a:xfrm>
        </p:grpSpPr>
        <p:sp>
          <p:nvSpPr>
            <p:cNvPr id="62" name="Rectangle 61"/>
            <p:cNvSpPr>
              <a:spLocks/>
            </p:cNvSpPr>
            <p:nvPr/>
          </p:nvSpPr>
          <p:spPr>
            <a:xfrm>
              <a:off x="7039344" y="5656244"/>
              <a:ext cx="502920" cy="50292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3" name="Straight Arrow Connector 62"/>
            <p:cNvCxnSpPr/>
            <p:nvPr/>
          </p:nvCxnSpPr>
          <p:spPr>
            <a:xfrm>
              <a:off x="6588912" y="5916516"/>
              <a:ext cx="436841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/>
            <p:cNvCxnSpPr>
              <a:cxnSpLocks noChangeAspect="1"/>
            </p:cNvCxnSpPr>
            <p:nvPr/>
          </p:nvCxnSpPr>
          <p:spPr>
            <a:xfrm>
              <a:off x="7539805" y="5904922"/>
              <a:ext cx="445467" cy="2164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Group 65"/>
          <p:cNvGrpSpPr/>
          <p:nvPr/>
        </p:nvGrpSpPr>
        <p:grpSpPr>
          <a:xfrm rot="2504980" flipV="1">
            <a:off x="2094296" y="5597311"/>
            <a:ext cx="2037168" cy="502920"/>
            <a:chOff x="6332134" y="5656244"/>
            <a:chExt cx="2037168" cy="502920"/>
          </a:xfrm>
        </p:grpSpPr>
        <p:sp>
          <p:nvSpPr>
            <p:cNvPr id="68" name="Rectangle 67"/>
            <p:cNvSpPr>
              <a:spLocks/>
            </p:cNvSpPr>
            <p:nvPr/>
          </p:nvSpPr>
          <p:spPr>
            <a:xfrm>
              <a:off x="7039344" y="5656244"/>
              <a:ext cx="502920" cy="50292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3" name="Straight Arrow Connector 72"/>
            <p:cNvCxnSpPr/>
            <p:nvPr/>
          </p:nvCxnSpPr>
          <p:spPr>
            <a:xfrm>
              <a:off x="6332134" y="5896590"/>
              <a:ext cx="692866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/>
            <p:cNvCxnSpPr>
              <a:cxnSpLocks noChangeAspect="1"/>
            </p:cNvCxnSpPr>
            <p:nvPr/>
          </p:nvCxnSpPr>
          <p:spPr>
            <a:xfrm>
              <a:off x="7539795" y="5903064"/>
              <a:ext cx="829507" cy="4012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" name="Group 84"/>
          <p:cNvGrpSpPr/>
          <p:nvPr/>
        </p:nvGrpSpPr>
        <p:grpSpPr>
          <a:xfrm rot="19095020" flipH="1" flipV="1">
            <a:off x="4480732" y="5528849"/>
            <a:ext cx="2201755" cy="502920"/>
            <a:chOff x="6167547" y="5656244"/>
            <a:chExt cx="2201755" cy="502920"/>
          </a:xfrm>
        </p:grpSpPr>
        <p:sp>
          <p:nvSpPr>
            <p:cNvPr id="86" name="Rectangle 85"/>
            <p:cNvSpPr>
              <a:spLocks/>
            </p:cNvSpPr>
            <p:nvPr/>
          </p:nvSpPr>
          <p:spPr>
            <a:xfrm>
              <a:off x="7039344" y="5656244"/>
              <a:ext cx="502920" cy="50292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7" name="Straight Arrow Connector 86"/>
            <p:cNvCxnSpPr/>
            <p:nvPr/>
          </p:nvCxnSpPr>
          <p:spPr>
            <a:xfrm>
              <a:off x="6167547" y="5896590"/>
              <a:ext cx="857455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Arrow Connector 87"/>
            <p:cNvCxnSpPr>
              <a:cxnSpLocks noChangeAspect="1"/>
            </p:cNvCxnSpPr>
            <p:nvPr/>
          </p:nvCxnSpPr>
          <p:spPr>
            <a:xfrm>
              <a:off x="7539795" y="5903064"/>
              <a:ext cx="829507" cy="4012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9" name="Group 88"/>
          <p:cNvGrpSpPr/>
          <p:nvPr/>
        </p:nvGrpSpPr>
        <p:grpSpPr>
          <a:xfrm rot="19395794" flipH="1" flipV="1">
            <a:off x="2190505" y="3199626"/>
            <a:ext cx="3755137" cy="1362691"/>
            <a:chOff x="6236938" y="5496616"/>
            <a:chExt cx="3755137" cy="1362691"/>
          </a:xfrm>
        </p:grpSpPr>
        <p:cxnSp>
          <p:nvCxnSpPr>
            <p:cNvPr id="91" name="Straight Arrow Connector 90"/>
            <p:cNvCxnSpPr/>
            <p:nvPr/>
          </p:nvCxnSpPr>
          <p:spPr>
            <a:xfrm rot="2204206" flipV="1">
              <a:off x="6236938" y="5701218"/>
              <a:ext cx="742866" cy="438649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/>
            <p:cNvCxnSpPr>
              <a:cxnSpLocks/>
            </p:cNvCxnSpPr>
            <p:nvPr/>
          </p:nvCxnSpPr>
          <p:spPr>
            <a:xfrm rot="2204206" flipV="1">
              <a:off x="7798280" y="5496616"/>
              <a:ext cx="2193795" cy="1362691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3" name="Group 92"/>
          <p:cNvGrpSpPr/>
          <p:nvPr/>
        </p:nvGrpSpPr>
        <p:grpSpPr>
          <a:xfrm rot="2204206" flipV="1">
            <a:off x="2752121" y="3220508"/>
            <a:ext cx="3808715" cy="1346002"/>
            <a:chOff x="6227208" y="5525977"/>
            <a:chExt cx="3808715" cy="1346002"/>
          </a:xfrm>
        </p:grpSpPr>
        <p:sp>
          <p:nvSpPr>
            <p:cNvPr id="94" name="Rectangle 93"/>
            <p:cNvSpPr>
              <a:spLocks/>
            </p:cNvSpPr>
            <p:nvPr/>
          </p:nvSpPr>
          <p:spPr>
            <a:xfrm rot="18404206">
              <a:off x="6986406" y="5870700"/>
              <a:ext cx="502920" cy="50292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5" name="Straight Arrow Connector 94"/>
            <p:cNvCxnSpPr>
              <a:endCxn id="105" idx="1"/>
            </p:cNvCxnSpPr>
            <p:nvPr/>
          </p:nvCxnSpPr>
          <p:spPr>
            <a:xfrm rot="2204206" flipV="1">
              <a:off x="6227208" y="5709375"/>
              <a:ext cx="732412" cy="448779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Arrow Connector 95"/>
            <p:cNvCxnSpPr>
              <a:cxnSpLocks/>
              <a:endCxn id="76" idx="2"/>
            </p:cNvCxnSpPr>
            <p:nvPr/>
          </p:nvCxnSpPr>
          <p:spPr>
            <a:xfrm rot="2204206" flipV="1">
              <a:off x="7774530" y="5525977"/>
              <a:ext cx="2261393" cy="1346002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8" name="Rectangle 97"/>
          <p:cNvSpPr>
            <a:spLocks/>
          </p:cNvSpPr>
          <p:nvPr/>
        </p:nvSpPr>
        <p:spPr>
          <a:xfrm rot="5400000" flipV="1">
            <a:off x="4539347" y="3180345"/>
            <a:ext cx="502920" cy="50292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/>
          <p:cNvGrpSpPr/>
          <p:nvPr/>
        </p:nvGrpSpPr>
        <p:grpSpPr>
          <a:xfrm>
            <a:off x="2713133" y="3169053"/>
            <a:ext cx="1380089" cy="2806088"/>
            <a:chOff x="2713133" y="3169053"/>
            <a:chExt cx="1380089" cy="2806088"/>
          </a:xfrm>
        </p:grpSpPr>
        <p:sp>
          <p:nvSpPr>
            <p:cNvPr id="99" name="Rectangle 98"/>
            <p:cNvSpPr>
              <a:spLocks/>
            </p:cNvSpPr>
            <p:nvPr/>
          </p:nvSpPr>
          <p:spPr>
            <a:xfrm rot="5400000" flipV="1">
              <a:off x="3293210" y="4691250"/>
              <a:ext cx="502920" cy="50292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Connector 22"/>
            <p:cNvCxnSpPr/>
            <p:nvPr/>
          </p:nvCxnSpPr>
          <p:spPr>
            <a:xfrm>
              <a:off x="2713133" y="3169053"/>
              <a:ext cx="710094" cy="152066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3642866" y="5178811"/>
              <a:ext cx="450356" cy="79633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1" name="Group 100"/>
          <p:cNvGrpSpPr/>
          <p:nvPr/>
        </p:nvGrpSpPr>
        <p:grpSpPr>
          <a:xfrm flipH="1">
            <a:off x="4584931" y="3169053"/>
            <a:ext cx="1380089" cy="2834318"/>
            <a:chOff x="2713133" y="3140823"/>
            <a:chExt cx="1380089" cy="2834318"/>
          </a:xfrm>
        </p:grpSpPr>
        <p:sp>
          <p:nvSpPr>
            <p:cNvPr id="102" name="Rectangle 101"/>
            <p:cNvSpPr>
              <a:spLocks/>
            </p:cNvSpPr>
            <p:nvPr/>
          </p:nvSpPr>
          <p:spPr>
            <a:xfrm rot="5400000" flipV="1">
              <a:off x="3293210" y="4691250"/>
              <a:ext cx="502920" cy="50292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3" name="Straight Connector 102"/>
            <p:cNvCxnSpPr/>
            <p:nvPr/>
          </p:nvCxnSpPr>
          <p:spPr>
            <a:xfrm>
              <a:off x="2713133" y="3140823"/>
              <a:ext cx="710094" cy="154889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/>
          </p:nvCxnSpPr>
          <p:spPr>
            <a:xfrm>
              <a:off x="3642866" y="5178811"/>
              <a:ext cx="450356" cy="79633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TextBox 36"/>
          <p:cNvSpPr txBox="1"/>
          <p:nvPr/>
        </p:nvSpPr>
        <p:spPr>
          <a:xfrm>
            <a:off x="4055984" y="2585371"/>
            <a:ext cx="589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AB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3631388" y="3225743"/>
            <a:ext cx="598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AC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4519109" y="3211902"/>
            <a:ext cx="589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BE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3263682" y="4756269"/>
            <a:ext cx="606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AD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4856365" y="4756269"/>
            <a:ext cx="606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BD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6314616" y="3683265"/>
            <a:ext cx="598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BC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1930578" y="3696093"/>
            <a:ext cx="589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AE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11" name="TextBox 110"/>
          <p:cNvSpPr txBox="1"/>
          <p:nvPr/>
        </p:nvSpPr>
        <p:spPr>
          <a:xfrm>
            <a:off x="2776469" y="5618728"/>
            <a:ext cx="606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ED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12" name="TextBox 111"/>
          <p:cNvSpPr txBox="1"/>
          <p:nvPr/>
        </p:nvSpPr>
        <p:spPr>
          <a:xfrm>
            <a:off x="5293413" y="5598780"/>
            <a:ext cx="6155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CD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13" name="TextBox 112"/>
          <p:cNvSpPr txBox="1"/>
          <p:nvPr/>
        </p:nvSpPr>
        <p:spPr>
          <a:xfrm>
            <a:off x="885212" y="2593125"/>
            <a:ext cx="493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A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310070" y="4824838"/>
            <a:ext cx="493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E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7367510" y="2593125"/>
            <a:ext cx="493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B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8012954" y="4845229"/>
            <a:ext cx="504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C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5426916" y="6388602"/>
            <a:ext cx="512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D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635742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7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1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4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5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8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9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2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3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6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7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0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1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4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5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8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9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2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3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2" grpId="0" animBg="1"/>
      <p:bldP spid="31" grpId="0" animBg="1"/>
      <p:bldP spid="32" grpId="0" animBg="1"/>
      <p:bldP spid="33" grpId="0" animBg="1"/>
      <p:bldP spid="34" grpId="0" animBg="1"/>
      <p:bldP spid="43" grpId="0" animBg="1"/>
      <p:bldP spid="98" grpId="0" animBg="1"/>
      <p:bldP spid="37" grpId="0"/>
      <p:bldP spid="105" grpId="0"/>
      <p:bldP spid="106" grpId="0"/>
      <p:bldP spid="107" grpId="0"/>
      <p:bldP spid="108" grpId="0"/>
      <p:bldP spid="109" grpId="0"/>
      <p:bldP spid="110" grpId="0"/>
      <p:bldP spid="111" grpId="0"/>
      <p:bldP spid="112" grpId="0"/>
      <p:bldP spid="113" grpId="0"/>
      <p:bldP spid="114" grpId="0"/>
      <p:bldP spid="115" grpId="0"/>
      <p:bldP spid="116" grpId="0"/>
      <p:bldP spid="117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68331" y="198448"/>
            <a:ext cx="62865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Times New Roman"/>
                <a:cs typeface="Times New Roman"/>
              </a:rPr>
              <a:t>Aside: Parameter Index Matrices</a:t>
            </a:r>
            <a:endParaRPr lang="en-US" sz="3600" dirty="0">
              <a:latin typeface="Times New Roman"/>
              <a:cs typeface="Times New Roman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3806" y="812952"/>
            <a:ext cx="77186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 smtClean="0">
                <a:latin typeface="Times New Roman"/>
                <a:cs typeface="Times New Roman"/>
              </a:rPr>
              <a:t>Check:</a:t>
            </a:r>
            <a:endParaRPr lang="en-US" sz="2200" dirty="0">
              <a:latin typeface="Times New Roman"/>
              <a:cs typeface="Times New Roman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2596" y="1237391"/>
            <a:ext cx="8955498" cy="2062103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# Compute phi for this configuration using </a:t>
            </a:r>
            <a:r>
              <a:rPr lang="en-US" sz="1600" dirty="0" err="1" smtClean="0">
                <a:solidFill>
                  <a:srgbClr val="FFFF00"/>
                </a:solidFill>
                <a:latin typeface="Courier"/>
                <a:cs typeface="Courier"/>
              </a:rPr>
              <a:t>CRFutil</a:t>
            </a:r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600" dirty="0" err="1" smtClean="0">
                <a:solidFill>
                  <a:schemeClr val="bg1"/>
                </a:solidFill>
                <a:latin typeface="Courier"/>
                <a:cs typeface="Courier"/>
              </a:rPr>
              <a:t>phi.features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  = X,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edges.mat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fitc$edges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node.par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=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fitc$node.par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=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      = f0</a:t>
            </a:r>
          </a:p>
          <a:p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1758" y="5786139"/>
            <a:ext cx="4566281" cy="39395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3898" y="3431794"/>
            <a:ext cx="3568700" cy="207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6589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75803" y="199191"/>
            <a:ext cx="84231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Using “features” we can express the probability of a configuration </a:t>
            </a:r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dirty="0" smtClean="0">
                <a:latin typeface="Times New Roman"/>
                <a:cs typeface="Times New Roman"/>
              </a:rPr>
              <a:t> equivalently as: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75803" y="5544543"/>
            <a:ext cx="84231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I don’t like the feature formulation as much because it hides a lot of structure. That said, it is more compact and more common in the literature.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980195" y="4541994"/>
            <a:ext cx="1972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feature formulation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741255" y="4541994"/>
            <a:ext cx="28007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feature function formulation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07036" y="2840361"/>
            <a:ext cx="33387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Note the correspondence:</a:t>
            </a: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10" name="Right Brace 9"/>
          <p:cNvSpPr/>
          <p:nvPr/>
        </p:nvSpPr>
        <p:spPr>
          <a:xfrm rot="5400000">
            <a:off x="1592365" y="3493287"/>
            <a:ext cx="460419" cy="1592147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Brace 10"/>
          <p:cNvSpPr/>
          <p:nvPr/>
        </p:nvSpPr>
        <p:spPr>
          <a:xfrm rot="5400000">
            <a:off x="5762875" y="1284815"/>
            <a:ext cx="437995" cy="6031515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316" y="1306511"/>
            <a:ext cx="7531448" cy="118631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78750"/>
            <a:ext cx="9144000" cy="754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7964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" grpId="0"/>
      <p:bldP spid="7" grpId="0"/>
      <p:bldP spid="9" grpId="0"/>
      <p:bldP spid="10" grpId="0" animBg="1"/>
      <p:bldP spid="11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75803" y="199191"/>
            <a:ext cx="8423171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Arranging a vector of of </a:t>
            </a:r>
            <a:r>
              <a:rPr lang="en-US" sz="2400" i="1" dirty="0" err="1" smtClean="0">
                <a:latin typeface="Symbol" charset="2"/>
                <a:cs typeface="Symbol" charset="2"/>
              </a:rPr>
              <a:t>f</a:t>
            </a:r>
            <a:r>
              <a:rPr lang="en-US" sz="2400" i="1" baseline="-25000" dirty="0" err="1" smtClean="0">
                <a:latin typeface="Times New Roman"/>
                <a:cs typeface="Times New Roman"/>
              </a:rPr>
              <a:t>i</a:t>
            </a:r>
            <a:r>
              <a:rPr lang="en-US" sz="2400" dirty="0" err="1" smtClean="0">
                <a:latin typeface="Times New Roman"/>
                <a:cs typeface="Times New Roman"/>
              </a:rPr>
              <a:t>’s</a:t>
            </a:r>
            <a:r>
              <a:rPr lang="en-US" sz="2400" dirty="0" smtClean="0">
                <a:latin typeface="Times New Roman"/>
                <a:cs typeface="Times New Roman"/>
              </a:rPr>
              <a:t> in rows, one-row for each configuration </a:t>
            </a:r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dirty="0" smtClean="0">
                <a:latin typeface="Times New Roman"/>
                <a:cs typeface="Times New Roman"/>
              </a:rPr>
              <a:t>, gives a “</a:t>
            </a:r>
            <a:r>
              <a:rPr lang="en-US" sz="2400" b="1" dirty="0" smtClean="0">
                <a:latin typeface="Times New Roman"/>
                <a:cs typeface="Times New Roman"/>
              </a:rPr>
              <a:t>model matrix</a:t>
            </a:r>
            <a:r>
              <a:rPr lang="en-US" sz="2400" dirty="0" smtClean="0">
                <a:latin typeface="Times New Roman"/>
                <a:cs typeface="Times New Roman"/>
              </a:rPr>
              <a:t>” for an MRF with </a:t>
            </a:r>
            <a:r>
              <a:rPr lang="en-US" sz="2400" i="1" dirty="0" smtClean="0">
                <a:latin typeface="Times New Roman"/>
                <a:cs typeface="Times New Roman"/>
              </a:rPr>
              <a:t>w</a:t>
            </a:r>
            <a:r>
              <a:rPr lang="en-US" sz="2400" dirty="0" smtClean="0">
                <a:latin typeface="Times New Roman"/>
                <a:cs typeface="Times New Roman"/>
              </a:rPr>
              <a:t> total parameters and </a:t>
            </a:r>
            <a:r>
              <a:rPr lang="en-US" sz="2400" i="1" dirty="0" smtClean="0">
                <a:latin typeface="Times New Roman"/>
                <a:cs typeface="Times New Roman"/>
              </a:rPr>
              <a:t>N</a:t>
            </a:r>
            <a:r>
              <a:rPr lang="en-US" sz="2400" dirty="0" smtClean="0">
                <a:latin typeface="Times New Roman"/>
                <a:cs typeface="Times New Roman"/>
              </a:rPr>
              <a:t> realized configurations:</a:t>
            </a:r>
            <a:endParaRPr lang="en-US" sz="2400" dirty="0">
              <a:latin typeface="Times New Roman"/>
              <a:cs typeface="Times New Roman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331" y="2443559"/>
            <a:ext cx="7702938" cy="21306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596040" y="2443559"/>
            <a:ext cx="5095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baseline="-25000" dirty="0" smtClean="0">
                <a:latin typeface="Times New Roman"/>
                <a:cs typeface="Times New Roman"/>
              </a:rPr>
              <a:t>1</a:t>
            </a:r>
            <a:endParaRPr lang="en-US" sz="2400" baseline="-25000" dirty="0"/>
          </a:p>
        </p:txBody>
      </p:sp>
      <p:sp>
        <p:nvSpPr>
          <p:cNvPr id="8" name="Rectangle 7"/>
          <p:cNvSpPr/>
          <p:nvPr/>
        </p:nvSpPr>
        <p:spPr>
          <a:xfrm>
            <a:off x="1605891" y="2932867"/>
            <a:ext cx="5095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baseline="-25000" dirty="0" smtClean="0">
                <a:latin typeface="Times New Roman"/>
                <a:cs typeface="Times New Roman"/>
              </a:rPr>
              <a:t>2</a:t>
            </a:r>
            <a:endParaRPr lang="en-US" sz="2400" baseline="-25000" dirty="0"/>
          </a:p>
        </p:txBody>
      </p:sp>
      <p:sp>
        <p:nvSpPr>
          <p:cNvPr id="9" name="Rectangle 8"/>
          <p:cNvSpPr/>
          <p:nvPr/>
        </p:nvSpPr>
        <p:spPr>
          <a:xfrm>
            <a:off x="1605891" y="4137961"/>
            <a:ext cx="57074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i="1" baseline="-25000" dirty="0" smtClean="0">
                <a:latin typeface="Times New Roman"/>
                <a:cs typeface="Times New Roman"/>
              </a:rPr>
              <a:t>N</a:t>
            </a:r>
            <a:endParaRPr lang="en-US" sz="2400" i="1" baseline="-25000" dirty="0"/>
          </a:p>
        </p:txBody>
      </p:sp>
      <p:sp>
        <p:nvSpPr>
          <p:cNvPr id="10" name="Rectangle 9"/>
          <p:cNvSpPr/>
          <p:nvPr/>
        </p:nvSpPr>
        <p:spPr>
          <a:xfrm>
            <a:off x="2614272" y="1780084"/>
            <a:ext cx="52990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 smtClean="0">
                <a:latin typeface="Symbol" charset="2"/>
                <a:cs typeface="Symbol" charset="2"/>
              </a:rPr>
              <a:t>q</a:t>
            </a:r>
            <a:r>
              <a:rPr lang="en-US" sz="2800" baseline="-25000" dirty="0" smtClean="0">
                <a:latin typeface="Times New Roman"/>
                <a:cs typeface="Times New Roman"/>
              </a:rPr>
              <a:t>1</a:t>
            </a:r>
            <a:endParaRPr lang="en-US" sz="2800" baseline="-25000" dirty="0"/>
          </a:p>
        </p:txBody>
      </p:sp>
      <p:sp>
        <p:nvSpPr>
          <p:cNvPr id="11" name="Rectangle 10"/>
          <p:cNvSpPr/>
          <p:nvPr/>
        </p:nvSpPr>
        <p:spPr>
          <a:xfrm>
            <a:off x="4451342" y="1789946"/>
            <a:ext cx="52990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 smtClean="0">
                <a:latin typeface="Symbol" charset="2"/>
                <a:cs typeface="Symbol" charset="2"/>
              </a:rPr>
              <a:t>q</a:t>
            </a:r>
            <a:r>
              <a:rPr lang="en-US" sz="2800" baseline="-25000" dirty="0" smtClean="0">
                <a:latin typeface="Times New Roman"/>
                <a:cs typeface="Times New Roman"/>
              </a:rPr>
              <a:t>2</a:t>
            </a:r>
            <a:endParaRPr lang="en-US" sz="2800" baseline="-25000" dirty="0"/>
          </a:p>
        </p:txBody>
      </p:sp>
      <p:sp>
        <p:nvSpPr>
          <p:cNvPr id="12" name="Rectangle 11"/>
          <p:cNvSpPr/>
          <p:nvPr/>
        </p:nvSpPr>
        <p:spPr>
          <a:xfrm>
            <a:off x="7169624" y="1786850"/>
            <a:ext cx="59503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 err="1" smtClean="0">
                <a:latin typeface="Symbol" charset="2"/>
                <a:cs typeface="Symbol" charset="2"/>
              </a:rPr>
              <a:t>q</a:t>
            </a:r>
            <a:r>
              <a:rPr lang="en-US" sz="2800" i="1" baseline="-25000" dirty="0" err="1" smtClean="0">
                <a:latin typeface="Times New Roman"/>
                <a:cs typeface="Times New Roman"/>
              </a:rPr>
              <a:t>w</a:t>
            </a:r>
            <a:endParaRPr lang="en-US" sz="2800" i="1" baseline="-25000" dirty="0"/>
          </a:p>
        </p:txBody>
      </p:sp>
      <p:sp>
        <p:nvSpPr>
          <p:cNvPr id="13" name="TextBox 12"/>
          <p:cNvSpPr txBox="1"/>
          <p:nvPr/>
        </p:nvSpPr>
        <p:spPr>
          <a:xfrm>
            <a:off x="220299" y="5236742"/>
            <a:ext cx="87310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Summing down the columns of </a:t>
            </a:r>
            <a:r>
              <a:rPr lang="en-US" sz="2400" b="1" dirty="0" smtClean="0">
                <a:latin typeface="Times New Roman"/>
                <a:cs typeface="Times New Roman"/>
              </a:rPr>
              <a:t>M</a:t>
            </a:r>
            <a:r>
              <a:rPr lang="en-US" sz="2400" dirty="0" smtClean="0">
                <a:latin typeface="Times New Roman"/>
                <a:cs typeface="Times New Roman"/>
              </a:rPr>
              <a:t> gives the sufficient statistics </a:t>
            </a:r>
            <a:r>
              <a:rPr lang="en-US" sz="2400" b="1" dirty="0" smtClean="0">
                <a:latin typeface="Times New Roman"/>
                <a:cs typeface="Times New Roman"/>
              </a:rPr>
              <a:t>s</a:t>
            </a:r>
            <a:r>
              <a:rPr lang="en-US" sz="2400" dirty="0" smtClean="0">
                <a:latin typeface="Times New Roman"/>
                <a:cs typeface="Times New Roman"/>
              </a:rPr>
              <a:t>:</a:t>
            </a:r>
            <a:endParaRPr lang="en-US" sz="2400" dirty="0">
              <a:latin typeface="Times New Roman"/>
              <a:cs typeface="Times New Roman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2802" y="5840945"/>
            <a:ext cx="2055037" cy="88434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4750" y="1869956"/>
            <a:ext cx="800100" cy="5080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1409137" y="3565171"/>
            <a:ext cx="8001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4608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2917601"/>
            <a:ext cx="9144000" cy="3231653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library(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 smtClean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First set up a Slayer field with known potentials with which to generate a sample of X:</a:t>
            </a: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&lt;- ~A:B+A:C+A:D+A:E+B:C+B:D+B:E+C:D+D:E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gp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result = "graph")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dev.off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iplot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gp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result="matrix")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&lt;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- 2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slay      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sim.field.random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adjacentcy.matrix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num.states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num.sims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=1000, seed=1)</a:t>
            </a:r>
          </a:p>
          <a:p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A sample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of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X for which we will fit a model and obtain a theta:</a:t>
            </a:r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    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slay$samples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slay$model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59448" y="82590"/>
            <a:ext cx="826025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Example: </a:t>
            </a:r>
          </a:p>
          <a:p>
            <a:pPr lvl="1"/>
            <a:r>
              <a:rPr lang="en-US" sz="2200" dirty="0" smtClean="0">
                <a:latin typeface="Times New Roman"/>
                <a:cs typeface="Times New Roman"/>
              </a:rPr>
              <a:t>a. Check the equivalence for a Slayer field: Show for each possible outcome for 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 (i.e. all possible configurations) the energies computed are the same:</a:t>
            </a:r>
            <a:endParaRPr lang="en-US" sz="2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954" y="1605201"/>
            <a:ext cx="8161378" cy="745575"/>
          </a:xfrm>
          <a:prstGeom prst="rect">
            <a:avLst/>
          </a:prstGeom>
        </p:spPr>
      </p:pic>
      <p:cxnSp>
        <p:nvCxnSpPr>
          <p:cNvPr id="3" name="Straight Connector 2"/>
          <p:cNvCxnSpPr/>
          <p:nvPr/>
        </p:nvCxnSpPr>
        <p:spPr>
          <a:xfrm>
            <a:off x="1296365" y="2579812"/>
            <a:ext cx="793692" cy="0"/>
          </a:xfrm>
          <a:prstGeom prst="line">
            <a:avLst/>
          </a:prstGeom>
          <a:ln>
            <a:solidFill>
              <a:srgbClr val="00F4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116517" y="2354902"/>
            <a:ext cx="460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/>
                <a:cs typeface="Times New Roman"/>
              </a:rPr>
              <a:t>v</a:t>
            </a:r>
            <a:r>
              <a:rPr lang="en-US" dirty="0" smtClean="0">
                <a:latin typeface="Times New Roman"/>
                <a:cs typeface="Times New Roman"/>
              </a:rPr>
              <a:t>s.</a:t>
            </a:r>
            <a:endParaRPr lang="en-US" dirty="0">
              <a:latin typeface="Times New Roman"/>
              <a:cs typeface="Times New Roman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2576962" y="2593042"/>
            <a:ext cx="602137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27783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18383" y="231933"/>
            <a:ext cx="6279634" cy="6370973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Fit an MRF to the sample with the intention of obtaining a theta</a:t>
            </a:r>
          </a:p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Use the standard parameterization: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fit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make.crf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fit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make.features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(fit)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fit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(fit, 14)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One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param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per node: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for(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in 1:nrow(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)){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[i,1,1]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Edge parameterization: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Check edge order first!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[[1]][1,1,1] &lt;- 6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[[1]][2,2,1] &lt;- 6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[[2]][1,1,1] &lt;- 7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[[2]][2,2,1] &lt;- 7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[[3]][1,1,1] &lt;- 8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[[3]][2,2,1] &lt;- 8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[[4]][1,1,1] &lt;- 9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[[4]][2,2,1] &lt;- 9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[[5]][1,1,1] &lt;- 10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[[5]][2,2,1] &lt;- 10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[[6]][1,1,1] &lt;- 11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[[6]][2,2,1] &lt;- 11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[[7]][1,1,1] &lt;- 12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[[7]][2,2,1] &lt;- 12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[[8]][1,1,1] &lt;- 13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[[8]][2,2,1] &lt;- 13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[[9]][1,1,1] &lt;- 14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[[9]][2,2,1] &lt;- 14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38193538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6895" y="377459"/>
            <a:ext cx="8588334" cy="5816976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Fit model to samples from the known model and obtain an estimate for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theta: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train.mrf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(fit,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nll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mrf.exact.nll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infer.method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infer.exact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fit$par.stat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theta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fit$par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t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heta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Shift potentials to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match the order in </a:t>
            </a:r>
            <a:r>
              <a:rPr lang="en-US" sz="1200" dirty="0" err="1" smtClean="0">
                <a:solidFill>
                  <a:srgbClr val="FFFF00"/>
                </a:solidFill>
                <a:latin typeface="Courier"/>
                <a:cs typeface="Courier"/>
              </a:rPr>
              <a:t>node.par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 and </a:t>
            </a:r>
            <a:r>
              <a:rPr lang="en-US" sz="1200" dirty="0" err="1" smtClean="0">
                <a:solidFill>
                  <a:srgbClr val="FFFF00"/>
                </a:solidFill>
                <a:latin typeface="Courier"/>
                <a:cs typeface="Courier"/>
              </a:rPr>
              <a:t>edge.par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: </a:t>
            </a:r>
          </a:p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 err="1" smtClean="0">
                <a:solidFill>
                  <a:srgbClr val="FFFF00"/>
                </a:solidFill>
                <a:latin typeface="Courier"/>
                <a:cs typeface="Courier"/>
              </a:rPr>
              <a:t>train.mrf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() probably re-centered them. We need to do this to check the two ways of </a:t>
            </a:r>
          </a:p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computing the energies. 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shift.pots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(fit)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Define states and feature function: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s1 &lt;- 1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s2 &lt;- 2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  &lt;- function(y){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Enumerate all the state configurations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all.configs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expand.grid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(c(s1,s2),c(s1,s2),c(s1,s2),c(s1,s2),c(s1,s2))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colnames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all.configs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gp@nodes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all.configs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All </a:t>
            </a:r>
            <a:r>
              <a:rPr lang="en-US" sz="1200" dirty="0">
                <a:solidFill>
                  <a:srgbClr val="FF0000"/>
                </a:solidFill>
                <a:latin typeface="Courier"/>
                <a:cs typeface="Courier"/>
              </a:rPr>
              <a:t>configuration </a:t>
            </a:r>
            <a:r>
              <a:rPr lang="en-US" sz="1200" dirty="0" smtClean="0">
                <a:solidFill>
                  <a:srgbClr val="FF0000"/>
                </a:solidFill>
                <a:latin typeface="Courier"/>
                <a:cs typeface="Courier"/>
              </a:rPr>
              <a:t>energies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 computed the usual way </a:t>
            </a:r>
            <a:r>
              <a:rPr lang="en-US" sz="1200" dirty="0" smtClean="0">
                <a:solidFill>
                  <a:srgbClr val="FF0000"/>
                </a:solidFill>
                <a:latin typeface="Courier"/>
                <a:cs typeface="Courier"/>
              </a:rPr>
              <a:t>with feature functions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: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fit.params.info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&lt;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make.gRbase.potentials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(fit,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node.names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gp@nodes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state.nmes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=c(s1,s2)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sapply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(1:nrow(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all.configs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), 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            function(xx){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          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all.configs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[xx,],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edges.mat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                           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one.lgp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fit.params.info$node.energies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                           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two.lgp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fit.params.info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$edge.energies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                           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 f)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              })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40211977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6895" y="86399"/>
            <a:ext cx="8403638" cy="2123658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Compare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err="1">
                <a:solidFill>
                  <a:srgbClr val="00F400"/>
                </a:solidFill>
                <a:latin typeface="Courier"/>
                <a:cs typeface="Courier"/>
              </a:rPr>
              <a:t>config</a:t>
            </a:r>
            <a:r>
              <a:rPr lang="en-US" sz="1200" dirty="0">
                <a:solidFill>
                  <a:srgbClr val="00F400"/>
                </a:solidFill>
                <a:latin typeface="Courier"/>
                <a:cs typeface="Courier"/>
              </a:rPr>
              <a:t> 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with 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rgbClr val="00F400"/>
                </a:solidFill>
                <a:latin typeface="Courier"/>
                <a:cs typeface="Courier"/>
              </a:rPr>
              <a:t>computed as theta \dot phi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First compute the “features” (phi) for all each possible configuration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M.all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compute.model.matrix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all.configs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f)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Now get the energy of each </a:t>
            </a:r>
            <a:r>
              <a:rPr lang="en-US" sz="1200" dirty="0" err="1" smtClean="0">
                <a:solidFill>
                  <a:srgbClr val="FFFF00"/>
                </a:solidFill>
                <a:latin typeface="Courier"/>
                <a:cs typeface="Courier"/>
              </a:rPr>
              <a:t>config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 with the dot-</a:t>
            </a:r>
            <a:r>
              <a:rPr lang="en-US" sz="1200" dirty="0" err="1" smtClean="0">
                <a:solidFill>
                  <a:srgbClr val="FFFF00"/>
                </a:solidFill>
                <a:latin typeface="Courier"/>
                <a:cs typeface="Courier"/>
              </a:rPr>
              <a:t>porduct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 formula: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alt.config.energies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sapply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(1:nrow(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M.all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), function(xx){w%*%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M.all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[xx,]})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        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Check: All </a:t>
            </a:r>
            <a:r>
              <a:rPr lang="en-US" sz="1200" dirty="0" err="1" smtClean="0">
                <a:solidFill>
                  <a:srgbClr val="FFFF00"/>
                </a:solidFill>
                <a:latin typeface="Courier"/>
                <a:cs typeface="Courier"/>
              </a:rPr>
              <a:t>config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 energies with </a:t>
            </a:r>
            <a:r>
              <a:rPr lang="en-US" sz="1200" dirty="0" smtClean="0">
                <a:solidFill>
                  <a:srgbClr val="FF0000"/>
                </a:solidFill>
                <a:latin typeface="Courier"/>
                <a:cs typeface="Courier"/>
              </a:rPr>
              <a:t>feature functions</a:t>
            </a:r>
            <a:endParaRPr lang="en-US" sz="1200" dirty="0">
              <a:solidFill>
                <a:srgbClr val="FF0000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alt.config.energies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    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Check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: All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config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energies with </a:t>
            </a:r>
            <a:r>
              <a:rPr lang="en-US" sz="1200" dirty="0" smtClean="0">
                <a:solidFill>
                  <a:srgbClr val="0CFF00"/>
                </a:solidFill>
                <a:latin typeface="Courier"/>
                <a:cs typeface="Courier"/>
              </a:rPr>
              <a:t>features</a:t>
            </a:r>
            <a:endParaRPr lang="en-US" sz="1200" dirty="0">
              <a:solidFill>
                <a:srgbClr val="0CFF00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alt.config.energies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Check: Differences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bind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alt.config.energies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config.energies-alt.config.energies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r="13921"/>
          <a:stretch/>
        </p:blipFill>
        <p:spPr>
          <a:xfrm>
            <a:off x="2257659" y="2224914"/>
            <a:ext cx="4771571" cy="4603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5732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75803" y="199191"/>
            <a:ext cx="8423171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If all possible configurations are contained in </a:t>
            </a:r>
            <a:r>
              <a:rPr lang="en-US" sz="2400" b="1" dirty="0" smtClean="0">
                <a:latin typeface="Times New Roman"/>
                <a:cs typeface="Times New Roman"/>
              </a:rPr>
              <a:t>M</a:t>
            </a:r>
            <a:r>
              <a:rPr lang="en-US" sz="2400" dirty="0" smtClean="0">
                <a:latin typeface="Times New Roman"/>
                <a:cs typeface="Times New Roman"/>
              </a:rPr>
              <a:t> then dividing each </a:t>
            </a:r>
            <a:r>
              <a:rPr lang="en-US" sz="2400" i="1" dirty="0" err="1" smtClean="0">
                <a:latin typeface="Times New Roman"/>
                <a:cs typeface="Times New Roman"/>
              </a:rPr>
              <a:t>s</a:t>
            </a:r>
            <a:r>
              <a:rPr lang="en-US" sz="2400" i="1" baseline="-25000" dirty="0" err="1" smtClean="0">
                <a:latin typeface="Times New Roman"/>
                <a:cs typeface="Times New Roman"/>
              </a:rPr>
              <a:t>i</a:t>
            </a:r>
            <a:r>
              <a:rPr lang="en-US" sz="2400" dirty="0" smtClean="0">
                <a:latin typeface="Times New Roman"/>
                <a:cs typeface="Times New Roman"/>
              </a:rPr>
              <a:t> by the number of rows in </a:t>
            </a:r>
            <a:r>
              <a:rPr lang="en-US" sz="2400" b="1" dirty="0" smtClean="0">
                <a:latin typeface="Times New Roman"/>
                <a:cs typeface="Times New Roman"/>
              </a:rPr>
              <a:t>M</a:t>
            </a:r>
            <a:r>
              <a:rPr lang="en-US" sz="2400" dirty="0" smtClean="0">
                <a:latin typeface="Times New Roman"/>
                <a:cs typeface="Times New Roman"/>
              </a:rPr>
              <a:t> gives the </a:t>
            </a:r>
            <a:r>
              <a:rPr lang="en-US" sz="2400" b="1" i="1" u="sng" dirty="0" smtClean="0">
                <a:latin typeface="Times New Roman"/>
                <a:cs typeface="Times New Roman"/>
              </a:rPr>
              <a:t>expected number </a:t>
            </a:r>
            <a:r>
              <a:rPr lang="en-US" sz="2400" dirty="0" smtClean="0">
                <a:latin typeface="Times New Roman"/>
                <a:cs typeface="Times New Roman"/>
              </a:rPr>
              <a:t>of  “</a:t>
            </a:r>
            <a:r>
              <a:rPr lang="en-US" sz="2400" b="1" dirty="0" smtClean="0">
                <a:latin typeface="Times New Roman"/>
                <a:cs typeface="Times New Roman"/>
              </a:rPr>
              <a:t>features</a:t>
            </a:r>
            <a:r>
              <a:rPr lang="en-US" sz="2400" dirty="0" smtClean="0">
                <a:latin typeface="Times New Roman"/>
                <a:cs typeface="Times New Roman"/>
              </a:rPr>
              <a:t>” (remember </a:t>
            </a:r>
            <a:r>
              <a:rPr lang="en-US" sz="2400" i="1" dirty="0" smtClean="0">
                <a:latin typeface="Symbol" charset="2"/>
                <a:cs typeface="Symbol" charset="2"/>
              </a:rPr>
              <a:t>f</a:t>
            </a:r>
            <a:r>
              <a:rPr lang="en-US" sz="2400" dirty="0" smtClean="0">
                <a:latin typeface="Times New Roman"/>
                <a:cs typeface="Times New Roman"/>
              </a:rPr>
              <a:t> is </a:t>
            </a:r>
            <a:r>
              <a:rPr lang="en-US" sz="2400" i="1" dirty="0" smtClean="0">
                <a:latin typeface="Times New Roman"/>
                <a:cs typeface="Times New Roman"/>
              </a:rPr>
              <a:t>not</a:t>
            </a:r>
            <a:r>
              <a:rPr lang="en-US" sz="2400" dirty="0" smtClean="0">
                <a:latin typeface="Times New Roman"/>
                <a:cs typeface="Times New Roman"/>
              </a:rPr>
              <a:t> feature functions </a:t>
            </a:r>
            <a:r>
              <a:rPr lang="en-US" sz="2400" b="1" dirty="0" smtClean="0">
                <a:latin typeface="Times New Roman"/>
                <a:cs typeface="Times New Roman"/>
              </a:rPr>
              <a:t>f</a:t>
            </a:r>
            <a:r>
              <a:rPr lang="en-US" sz="2400" dirty="0" smtClean="0">
                <a:latin typeface="Times New Roman"/>
                <a:cs typeface="Times New Roman"/>
              </a:rPr>
              <a:t>()):</a:t>
            </a:r>
            <a:endParaRPr lang="en-US" sz="2400" dirty="0">
              <a:latin typeface="Times New Roman"/>
              <a:cs typeface="Times New Roman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1972" y="1529081"/>
            <a:ext cx="1066800" cy="4699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202299" y="2098426"/>
            <a:ext cx="48588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Times New Roman"/>
                <a:cs typeface="Times New Roman"/>
              </a:rPr>
              <a:t>v</a:t>
            </a:r>
            <a:r>
              <a:rPr lang="en-US" sz="2400" dirty="0" smtClean="0">
                <a:latin typeface="Times New Roman"/>
                <a:cs typeface="Times New Roman"/>
              </a:rPr>
              <a:t>ector of expected number of features 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1020637" y="2774729"/>
            <a:ext cx="514771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 smtClean="0">
                <a:latin typeface="Times New Roman"/>
                <a:cs typeface="Times New Roman"/>
              </a:rPr>
              <a:t>For </a:t>
            </a:r>
            <a:r>
              <a:rPr lang="en-US" sz="2200" dirty="0" err="1" smtClean="0">
                <a:latin typeface="Times New Roman"/>
                <a:cs typeface="Times New Roman"/>
              </a:rPr>
              <a:t>Ising</a:t>
            </a:r>
            <a:r>
              <a:rPr lang="en-US" sz="2200" dirty="0" smtClean="0">
                <a:latin typeface="Times New Roman"/>
                <a:cs typeface="Times New Roman"/>
              </a:rPr>
              <a:t>-like models, the elements are:</a:t>
            </a:r>
            <a:endParaRPr lang="en-US" sz="2200" dirty="0">
              <a:latin typeface="Times New Roman"/>
              <a:cs typeface="Times New Roman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07676" y="3613900"/>
            <a:ext cx="773946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 smtClean="0">
                <a:latin typeface="Times New Roman"/>
                <a:cs typeface="Times New Roman"/>
              </a:rPr>
              <a:t>For Potts-like models, the elements are:</a:t>
            </a:r>
            <a:endParaRPr lang="en-US" sz="2200" dirty="0">
              <a:latin typeface="Times New Roman"/>
              <a:cs typeface="Times New Roman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4097" y="2750740"/>
            <a:ext cx="2494195" cy="6074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0937" y="3567091"/>
            <a:ext cx="2616941" cy="61247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14707" y="4572788"/>
            <a:ext cx="84231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Arial"/>
              <a:buChar char="•"/>
            </a:pPr>
            <a:r>
              <a:rPr lang="en-US" sz="2200" dirty="0" smtClean="0">
                <a:latin typeface="Times New Roman"/>
                <a:cs typeface="Times New Roman"/>
              </a:rPr>
              <a:t>If we have values for all </a:t>
            </a:r>
            <a:r>
              <a:rPr lang="en-US" sz="2200" i="1" dirty="0" smtClean="0">
                <a:latin typeface="Symbol" charset="2"/>
                <a:cs typeface="Symbol" charset="2"/>
              </a:rPr>
              <a:t>q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 and can get </a:t>
            </a:r>
            <a:r>
              <a:rPr lang="en-US" sz="2200" i="1" dirty="0" smtClean="0">
                <a:latin typeface="Times New Roman"/>
                <a:cs typeface="Times New Roman"/>
              </a:rPr>
              <a:t>Z</a:t>
            </a:r>
            <a:r>
              <a:rPr lang="en-US" sz="2200" dirty="0" smtClean="0">
                <a:latin typeface="Times New Roman"/>
                <a:cs typeface="Times New Roman"/>
              </a:rPr>
              <a:t> we can also use: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0551" y="5345686"/>
            <a:ext cx="6116518" cy="781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9323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12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13175" y="1337985"/>
            <a:ext cx="5179154" cy="5339925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library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(CRF)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library(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gRbase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Put together MRF model: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~A:B + B:C + C:A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gp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result = "graph")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dev.off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iplot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gp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result="matrix")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   &lt;- 2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make.crf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make.features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make.par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6)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[1,1,1]      &lt;- 1 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Represents </a:t>
            </a:r>
            <a:r>
              <a:rPr lang="en-US" sz="1100" dirty="0" err="1">
                <a:solidFill>
                  <a:srgbClr val="FFFF00"/>
                </a:solidFill>
                <a:latin typeface="Courier"/>
                <a:cs typeface="Courier"/>
              </a:rPr>
              <a:t>tauA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[2,1,1]      &lt;- 2 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Represents </a:t>
            </a:r>
            <a:r>
              <a:rPr lang="en-US" sz="1100" dirty="0" err="1">
                <a:solidFill>
                  <a:srgbClr val="FFFF00"/>
                </a:solidFill>
                <a:latin typeface="Courier"/>
                <a:cs typeface="Courier"/>
              </a:rPr>
              <a:t>tauB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[3,1,1]      &lt;- 3 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Represents </a:t>
            </a:r>
            <a:r>
              <a:rPr lang="en-US" sz="1100" dirty="0" err="1">
                <a:solidFill>
                  <a:srgbClr val="FFFF00"/>
                </a:solidFill>
                <a:latin typeface="Courier"/>
                <a:cs typeface="Courier"/>
              </a:rPr>
              <a:t>tauC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triangle.mrf$edges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Check edge order first!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[[1]][1,1,1] &lt;- 4 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Represents </a:t>
            </a:r>
            <a:r>
              <a:rPr lang="en-US" sz="1100" dirty="0" err="1">
                <a:solidFill>
                  <a:srgbClr val="FFFF00"/>
                </a:solidFill>
                <a:latin typeface="Courier"/>
                <a:cs typeface="Courier"/>
              </a:rPr>
              <a:t>omegaAB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[[1]][2,2,1] &lt;- 4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[[2]][1,1,1] &lt;- 5 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Represents </a:t>
            </a:r>
            <a:r>
              <a:rPr lang="en-US" sz="1100" dirty="0" err="1">
                <a:solidFill>
                  <a:srgbClr val="FFFF00"/>
                </a:solidFill>
                <a:latin typeface="Courier"/>
                <a:cs typeface="Courier"/>
              </a:rPr>
              <a:t>omegaAC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[[2]][2,2,1] &lt;- 5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[[3]][1,1,1] &lt;- 6 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Represents </a:t>
            </a:r>
            <a:r>
              <a:rPr lang="en-US" sz="1100" dirty="0" err="1">
                <a:solidFill>
                  <a:srgbClr val="FFFF00"/>
                </a:solidFill>
                <a:latin typeface="Courier"/>
                <a:cs typeface="Courier"/>
              </a:rPr>
              <a:t>omegaBC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[[3]][2,2,1] &lt;- 6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triangle.mrf$node.par</a:t>
            </a:r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5603829" y="1668368"/>
            <a:ext cx="3391688" cy="2643426"/>
            <a:chOff x="5628536" y="528068"/>
            <a:chExt cx="3391688" cy="2643426"/>
          </a:xfrm>
        </p:grpSpPr>
        <p:grpSp>
          <p:nvGrpSpPr>
            <p:cNvPr id="5" name="Group 4"/>
            <p:cNvGrpSpPr/>
            <p:nvPr/>
          </p:nvGrpSpPr>
          <p:grpSpPr>
            <a:xfrm>
              <a:off x="6887899" y="528068"/>
              <a:ext cx="1029382" cy="1026200"/>
              <a:chOff x="2902001" y="1543207"/>
              <a:chExt cx="1029382" cy="1026200"/>
            </a:xfrm>
          </p:grpSpPr>
          <p:sp>
            <p:nvSpPr>
              <p:cNvPr id="6" name="Oval 5"/>
              <p:cNvSpPr/>
              <p:nvPr/>
            </p:nvSpPr>
            <p:spPr>
              <a:xfrm>
                <a:off x="2902001" y="16550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3018627" y="1543207"/>
                <a:ext cx="912756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i="1" dirty="0" smtClean="0">
                    <a:latin typeface="Times New Roman"/>
                    <a:cs typeface="Times New Roman"/>
                  </a:rPr>
                  <a:t>B</a:t>
                </a:r>
                <a:endParaRPr lang="en-US" sz="6000" i="1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8" name="Group 7"/>
            <p:cNvGrpSpPr/>
            <p:nvPr/>
          </p:nvGrpSpPr>
          <p:grpSpPr>
            <a:xfrm>
              <a:off x="8011136" y="2155831"/>
              <a:ext cx="1009088" cy="1015663"/>
              <a:chOff x="2101901" y="3092607"/>
              <a:chExt cx="1009088" cy="1015663"/>
            </a:xfrm>
          </p:grpSpPr>
          <p:sp>
            <p:nvSpPr>
              <p:cNvPr id="9" name="Oval 8"/>
              <p:cNvSpPr/>
              <p:nvPr/>
            </p:nvSpPr>
            <p:spPr>
              <a:xfrm>
                <a:off x="2101901" y="31790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2155027" y="3092607"/>
                <a:ext cx="955962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i="1" dirty="0" smtClean="0">
                    <a:latin typeface="Times New Roman"/>
                    <a:cs typeface="Times New Roman"/>
                  </a:rPr>
                  <a:t>C</a:t>
                </a:r>
                <a:endParaRPr lang="en-US" sz="6000" i="1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11" name="Group 10"/>
            <p:cNvGrpSpPr/>
            <p:nvPr/>
          </p:nvGrpSpPr>
          <p:grpSpPr>
            <a:xfrm>
              <a:off x="5628536" y="2132796"/>
              <a:ext cx="1029382" cy="1026200"/>
              <a:chOff x="2228901" y="1428907"/>
              <a:chExt cx="1029382" cy="1026200"/>
            </a:xfrm>
          </p:grpSpPr>
          <p:sp>
            <p:nvSpPr>
              <p:cNvPr id="12" name="Oval 11"/>
              <p:cNvSpPr/>
              <p:nvPr/>
            </p:nvSpPr>
            <p:spPr>
              <a:xfrm>
                <a:off x="2228901" y="15407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2345527" y="1428907"/>
                <a:ext cx="912756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i="1" dirty="0" smtClean="0">
                    <a:latin typeface="Times New Roman"/>
                    <a:cs typeface="Times New Roman"/>
                  </a:rPr>
                  <a:t>A</a:t>
                </a:r>
                <a:endParaRPr lang="en-US" sz="6000" i="1" dirty="0">
                  <a:latin typeface="Times New Roman"/>
                  <a:cs typeface="Times New Roman"/>
                </a:endParaRPr>
              </a:p>
            </p:txBody>
          </p:sp>
        </p:grpSp>
        <p:cxnSp>
          <p:nvCxnSpPr>
            <p:cNvPr id="14" name="Straight Connector 13"/>
            <p:cNvCxnSpPr>
              <a:endCxn id="9" idx="2"/>
            </p:cNvCxnSpPr>
            <p:nvPr/>
          </p:nvCxnSpPr>
          <p:spPr>
            <a:xfrm flipV="1">
              <a:off x="6542936" y="2699431"/>
              <a:ext cx="14682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cxnSpLocks noChangeAspect="1"/>
            </p:cNvCxnSpPr>
            <p:nvPr/>
          </p:nvCxnSpPr>
          <p:spPr>
            <a:xfrm flipH="1" flipV="1">
              <a:off x="7776899" y="1269816"/>
              <a:ext cx="692856" cy="96055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>
              <a:cxnSpLocks noChangeAspect="1"/>
            </p:cNvCxnSpPr>
            <p:nvPr/>
          </p:nvCxnSpPr>
          <p:spPr>
            <a:xfrm flipV="1">
              <a:off x="6234608" y="1296740"/>
              <a:ext cx="692856" cy="96055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Rectangle 17"/>
          <p:cNvSpPr/>
          <p:nvPr/>
        </p:nvSpPr>
        <p:spPr>
          <a:xfrm>
            <a:off x="359448" y="82590"/>
            <a:ext cx="8260258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Example: </a:t>
            </a:r>
          </a:p>
          <a:p>
            <a:pPr lvl="1"/>
            <a:r>
              <a:rPr lang="en-US" sz="2200" dirty="0" smtClean="0">
                <a:latin typeface="Times New Roman"/>
                <a:cs typeface="Times New Roman"/>
              </a:rPr>
              <a:t>a. Compute the expected number of features for the triangle model within the standard parameterization.</a:t>
            </a:r>
            <a:endParaRPr lang="en-US" sz="2200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7655" y="1348657"/>
            <a:ext cx="2612051" cy="202037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4820" y="1962475"/>
            <a:ext cx="652546" cy="34407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7890" y="2393024"/>
            <a:ext cx="1119529" cy="301544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4580" y="4006911"/>
            <a:ext cx="1138930" cy="304883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05757" y="2948617"/>
            <a:ext cx="1045467" cy="283351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99408" y="2985124"/>
            <a:ext cx="632739" cy="339804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74569" y="3091155"/>
            <a:ext cx="611661" cy="324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0778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66732" y="641570"/>
            <a:ext cx="7818767" cy="4524316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Define states and feature function: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s1 &lt;- 1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s2 &lt;- 2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f  &lt;- function(y){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Enumerate all the state configurations</a:t>
            </a:r>
          </a:p>
          <a:p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expand.grid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(c(s1,s2),c(s1,s2),c(s1,s2))</a:t>
            </a:r>
          </a:p>
          <a:p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colnames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) &lt;- c("A","B","C")</a:t>
            </a:r>
          </a:p>
          <a:p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Compute sufficient statistics for all configurations: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s &lt;-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mrf.stat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triangle.mrf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, instances =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as.matrix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s</a:t>
            </a: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Compute </a:t>
            </a:r>
            <a:r>
              <a:rPr lang="en-US" sz="1600" dirty="0" err="1">
                <a:solidFill>
                  <a:srgbClr val="FFFF00"/>
                </a:solidFill>
                <a:latin typeface="Courier"/>
                <a:cs typeface="Courier"/>
              </a:rPr>
              <a:t>expexted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 number of features:</a:t>
            </a:r>
          </a:p>
          <a:p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num.nodes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&lt;- length(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gp@nodes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E.phi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   &lt;- s/2^num.nodes</a:t>
            </a:r>
          </a:p>
          <a:p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E.phi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8499" y="3758684"/>
            <a:ext cx="2667000" cy="3073400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4561472" y="6478980"/>
            <a:ext cx="1221822" cy="24620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8572" y="6255281"/>
            <a:ext cx="10668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5338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764839"/>
            <a:ext cx="8343619" cy="1108003"/>
          </a:xfrm>
        </p:spPr>
        <p:txBody>
          <a:bodyPr>
            <a:normAutofit lnSpcReduction="10000"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The </a:t>
            </a:r>
            <a:r>
              <a:rPr lang="en-US" sz="2400" dirty="0" smtClean="0">
                <a:latin typeface="Symbol" charset="2"/>
                <a:cs typeface="Symbol" charset="2"/>
              </a:rPr>
              <a:t>Y</a:t>
            </a:r>
            <a:r>
              <a:rPr lang="en-US" sz="24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400" dirty="0" smtClean="0">
                <a:latin typeface="Times New Roman"/>
                <a:cs typeface="Times New Roman"/>
              </a:rPr>
              <a:t> and </a:t>
            </a:r>
            <a:r>
              <a:rPr lang="en-US" sz="2400" dirty="0" err="1" smtClean="0">
                <a:latin typeface="Symbol" charset="2"/>
                <a:cs typeface="Symbol" charset="2"/>
              </a:rPr>
              <a:t>Y</a:t>
            </a:r>
            <a:r>
              <a:rPr lang="en-US" sz="2400" i="1" baseline="-25000" dirty="0" err="1" smtClean="0">
                <a:latin typeface="Times New Roman"/>
                <a:cs typeface="Times New Roman"/>
              </a:rPr>
              <a:t>ij</a:t>
            </a:r>
            <a:r>
              <a:rPr lang="en-US" sz="2400" dirty="0" smtClean="0">
                <a:latin typeface="Times New Roman"/>
                <a:cs typeface="Times New Roman"/>
              </a:rPr>
              <a:t> are factors or </a:t>
            </a:r>
            <a:r>
              <a:rPr lang="en-US" sz="2400" b="1" dirty="0" smtClean="0">
                <a:latin typeface="Times New Roman"/>
                <a:cs typeface="Times New Roman"/>
              </a:rPr>
              <a:t>potentials</a:t>
            </a:r>
            <a:r>
              <a:rPr lang="en-US" sz="2400" dirty="0" smtClean="0">
                <a:latin typeface="Times New Roman"/>
                <a:cs typeface="Times New Roman"/>
              </a:rPr>
              <a:t>. They are functions representable in table form which hold un-normalized quantities which contribute to the probability distribution:</a:t>
            </a:r>
          </a:p>
          <a:p>
            <a:endParaRPr lang="en-US" sz="2400" dirty="0" smtClean="0">
              <a:latin typeface="Times New Roman"/>
              <a:cs typeface="Times New Roma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8551" y="2179040"/>
            <a:ext cx="4133799" cy="968589"/>
          </a:xfrm>
          <a:prstGeom prst="rect">
            <a:avLst/>
          </a:prstGeom>
        </p:spPr>
      </p:pic>
      <p:sp>
        <p:nvSpPr>
          <p:cNvPr id="34" name="Content Placeholder 2"/>
          <p:cNvSpPr txBox="1">
            <a:spLocks/>
          </p:cNvSpPr>
          <p:nvPr/>
        </p:nvSpPr>
        <p:spPr>
          <a:xfrm>
            <a:off x="1076348" y="4555132"/>
            <a:ext cx="7671859" cy="5579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i="1" dirty="0" smtClean="0">
                <a:latin typeface="Times New Roman"/>
                <a:cs typeface="Times New Roman"/>
              </a:rPr>
              <a:t>Z</a:t>
            </a:r>
            <a:r>
              <a:rPr lang="en-US" sz="2200" dirty="0" smtClean="0">
                <a:latin typeface="Times New Roman"/>
                <a:cs typeface="Times New Roman"/>
              </a:rPr>
              <a:t> is the normalization constant called the </a:t>
            </a:r>
            <a:r>
              <a:rPr lang="en-US" sz="2200" b="1" dirty="0" smtClean="0">
                <a:latin typeface="Times New Roman"/>
                <a:cs typeface="Times New Roman"/>
              </a:rPr>
              <a:t>partition function</a:t>
            </a:r>
          </a:p>
        </p:txBody>
      </p:sp>
      <p:sp>
        <p:nvSpPr>
          <p:cNvPr id="35" name="Content Placeholder 2"/>
          <p:cNvSpPr txBox="1">
            <a:spLocks/>
          </p:cNvSpPr>
          <p:nvPr/>
        </p:nvSpPr>
        <p:spPr>
          <a:xfrm>
            <a:off x="1011945" y="3205557"/>
            <a:ext cx="8045456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Symbol" charset="2"/>
                <a:cs typeface="Symbol" charset="2"/>
              </a:rPr>
              <a:t>Y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 are called unary or </a:t>
            </a:r>
            <a:r>
              <a:rPr lang="en-US" sz="2200" b="1" dirty="0" smtClean="0">
                <a:latin typeface="Times New Roman"/>
                <a:cs typeface="Times New Roman"/>
              </a:rPr>
              <a:t>node potentials</a:t>
            </a:r>
            <a:r>
              <a:rPr lang="en-US" sz="2200" dirty="0" smtClean="0">
                <a:latin typeface="Times New Roman"/>
                <a:cs typeface="Times New Roman"/>
              </a:rPr>
              <a:t> and </a:t>
            </a:r>
            <a:r>
              <a:rPr lang="en-US" sz="2200" dirty="0" err="1" smtClean="0">
                <a:latin typeface="Symbol" charset="2"/>
                <a:cs typeface="Symbol" charset="2"/>
              </a:rPr>
              <a:t>Y</a:t>
            </a:r>
            <a:r>
              <a:rPr lang="en-US" sz="2200" i="1" baseline="-25000" dirty="0" err="1" smtClean="0">
                <a:latin typeface="Times New Roman"/>
                <a:cs typeface="Times New Roman"/>
              </a:rPr>
              <a:t>ij</a:t>
            </a:r>
            <a:r>
              <a:rPr lang="en-US" sz="2200" dirty="0" smtClean="0">
                <a:latin typeface="Times New Roman"/>
                <a:cs typeface="Times New Roman"/>
              </a:rPr>
              <a:t> are called pair or </a:t>
            </a:r>
            <a:r>
              <a:rPr lang="en-US" sz="2200" b="1" dirty="0" smtClean="0">
                <a:latin typeface="Times New Roman"/>
                <a:cs typeface="Times New Roman"/>
              </a:rPr>
              <a:t>edge potentials</a:t>
            </a:r>
            <a:r>
              <a:rPr lang="en-US" sz="2200" dirty="0" smtClean="0">
                <a:latin typeface="Times New Roman"/>
                <a:cs typeface="Times New Roman"/>
              </a:rPr>
              <a:t>.</a:t>
            </a:r>
          </a:p>
        </p:txBody>
      </p:sp>
      <p:sp>
        <p:nvSpPr>
          <p:cNvPr id="36" name="Content Placeholder 2"/>
          <p:cNvSpPr txBox="1">
            <a:spLocks/>
          </p:cNvSpPr>
          <p:nvPr/>
        </p:nvSpPr>
        <p:spPr>
          <a:xfrm>
            <a:off x="808232" y="5060599"/>
            <a:ext cx="6491567" cy="4810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latin typeface="Times New Roman"/>
                <a:cs typeface="Times New Roman"/>
              </a:rPr>
              <a:t>For the example </a:t>
            </a:r>
            <a:r>
              <a:rPr lang="en-US" sz="2400" dirty="0" err="1" smtClean="0">
                <a:latin typeface="Times New Roman"/>
                <a:cs typeface="Times New Roman"/>
              </a:rPr>
              <a:t>Pr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i="1" dirty="0" smtClean="0">
                <a:latin typeface="Times New Roman"/>
                <a:cs typeface="Times New Roman"/>
              </a:rPr>
              <a:t>A</a:t>
            </a:r>
            <a:r>
              <a:rPr lang="en-US" sz="2400" dirty="0" smtClean="0">
                <a:latin typeface="Times New Roman"/>
                <a:cs typeface="Times New Roman"/>
              </a:rPr>
              <a:t>,</a:t>
            </a:r>
            <a:r>
              <a:rPr lang="en-US" sz="2400" i="1" dirty="0" smtClean="0">
                <a:latin typeface="Times New Roman"/>
                <a:cs typeface="Times New Roman"/>
              </a:rPr>
              <a:t>B</a:t>
            </a:r>
            <a:r>
              <a:rPr lang="en-US" sz="2400" dirty="0" smtClean="0">
                <a:latin typeface="Times New Roman"/>
                <a:cs typeface="Times New Roman"/>
              </a:rPr>
              <a:t>,</a:t>
            </a:r>
            <a:r>
              <a:rPr lang="en-US" sz="2400" i="1" dirty="0" smtClean="0">
                <a:latin typeface="Times New Roman"/>
                <a:cs typeface="Times New Roman"/>
              </a:rPr>
              <a:t>C</a:t>
            </a:r>
            <a:r>
              <a:rPr lang="en-US" sz="2400" dirty="0" smtClean="0">
                <a:latin typeface="Times New Roman"/>
                <a:cs typeface="Times New Roman"/>
              </a:rPr>
              <a:t>,</a:t>
            </a:r>
            <a:r>
              <a:rPr lang="en-US" sz="2400" i="1" dirty="0" smtClean="0">
                <a:latin typeface="Times New Roman"/>
                <a:cs typeface="Times New Roman"/>
              </a:rPr>
              <a:t>D</a:t>
            </a:r>
            <a:r>
              <a:rPr lang="en-US" sz="2400" dirty="0" smtClean="0">
                <a:latin typeface="Times New Roman"/>
                <a:cs typeface="Times New Roman"/>
              </a:rPr>
              <a:t>,</a:t>
            </a:r>
            <a:r>
              <a:rPr lang="en-US" sz="2400" i="1" dirty="0" smtClean="0">
                <a:latin typeface="Times New Roman"/>
                <a:cs typeface="Times New Roman"/>
              </a:rPr>
              <a:t>E</a:t>
            </a:r>
            <a:r>
              <a:rPr lang="en-US" sz="2400" dirty="0" smtClean="0">
                <a:latin typeface="Times New Roman"/>
                <a:cs typeface="Times New Roman"/>
              </a:rPr>
              <a:t>):</a:t>
            </a:r>
            <a:endParaRPr lang="en-US" sz="2400" b="1" dirty="0" smtClean="0">
              <a:latin typeface="Times New Roman"/>
              <a:cs typeface="Times New Roman"/>
            </a:endParaRP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410" y="5639675"/>
            <a:ext cx="7620534" cy="984545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1527893" y="3973205"/>
            <a:ext cx="8045456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Edge potentials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smtClean="0">
                <a:latin typeface="Times New Roman"/>
                <a:cs typeface="Times New Roman"/>
              </a:rPr>
              <a:t>are known as transfer matrices in statistical physics</a:t>
            </a:r>
          </a:p>
        </p:txBody>
      </p:sp>
    </p:spTree>
    <p:extLst>
      <p:ext uri="{BB962C8B-B14F-4D97-AF65-F5344CB8AC3E}">
        <p14:creationId xmlns:p14="http://schemas.microsoft.com/office/powerpoint/2010/main" val="16471296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5" grpId="0"/>
      <p:bldP spid="36" grpId="0"/>
      <p:bldP spid="8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28203" y="390465"/>
            <a:ext cx="84231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If we have a </a:t>
            </a:r>
            <a:r>
              <a:rPr lang="en-US" sz="2400" i="1" u="sng" dirty="0" smtClean="0">
                <a:latin typeface="Times New Roman"/>
                <a:cs typeface="Times New Roman"/>
              </a:rPr>
              <a:t>sample</a:t>
            </a:r>
            <a:r>
              <a:rPr lang="en-US" sz="2400" dirty="0" smtClean="0">
                <a:latin typeface="Times New Roman"/>
                <a:cs typeface="Times New Roman"/>
              </a:rPr>
              <a:t> of </a:t>
            </a:r>
            <a:r>
              <a:rPr lang="en-US" sz="2400" i="1" dirty="0" smtClean="0">
                <a:latin typeface="Times New Roman"/>
                <a:cs typeface="Times New Roman"/>
              </a:rPr>
              <a:t>N</a:t>
            </a:r>
            <a:r>
              <a:rPr lang="en-US" sz="2400" dirty="0" smtClean="0">
                <a:latin typeface="Times New Roman"/>
                <a:cs typeface="Times New Roman"/>
              </a:rPr>
              <a:t> configurations, doing the same thing gives the </a:t>
            </a:r>
            <a:r>
              <a:rPr lang="en-US" sz="2400" i="1" u="sng" dirty="0" smtClean="0">
                <a:latin typeface="Times New Roman"/>
                <a:cs typeface="Times New Roman"/>
              </a:rPr>
              <a:t>average number</a:t>
            </a:r>
            <a:r>
              <a:rPr lang="en-US" sz="2400" dirty="0" smtClean="0">
                <a:latin typeface="Times New Roman"/>
                <a:cs typeface="Times New Roman"/>
              </a:rPr>
              <a:t> of features: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0" y="1361402"/>
            <a:ext cx="1066800" cy="558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87380" y="2243454"/>
            <a:ext cx="675459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 smtClean="0">
                <a:latin typeface="Times New Roman"/>
                <a:cs typeface="Times New Roman"/>
              </a:rPr>
              <a:t>For </a:t>
            </a:r>
            <a:r>
              <a:rPr lang="en-US" sz="2200" dirty="0" err="1" smtClean="0">
                <a:latin typeface="Times New Roman"/>
                <a:cs typeface="Times New Roman"/>
              </a:rPr>
              <a:t>Ising</a:t>
            </a:r>
            <a:r>
              <a:rPr lang="en-US" sz="2200" dirty="0">
                <a:latin typeface="Times New Roman"/>
                <a:cs typeface="Times New Roman"/>
              </a:rPr>
              <a:t> </a:t>
            </a:r>
            <a:r>
              <a:rPr lang="en-US" sz="2200" dirty="0" smtClean="0">
                <a:latin typeface="Times New Roman"/>
                <a:cs typeface="Times New Roman"/>
              </a:rPr>
              <a:t>and Potts-like models, the elements are:</a:t>
            </a:r>
            <a:endParaRPr lang="en-US" sz="2200" dirty="0">
              <a:latin typeface="Times New Roman"/>
              <a:cs typeface="Times New Roman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4286" y="2882443"/>
            <a:ext cx="1812669" cy="632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5719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21047" y="1437317"/>
            <a:ext cx="7110765" cy="3970318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00"/>
                </a:solidFill>
                <a:latin typeface="Courier"/>
                <a:cs typeface="Courier"/>
              </a:rPr>
              <a:t># Continuing from a:</a:t>
            </a:r>
          </a:p>
          <a:p>
            <a:endParaRPr lang="en-US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dirty="0" smtClean="0">
                <a:solidFill>
                  <a:srgbClr val="FFFF00"/>
                </a:solidFill>
                <a:latin typeface="Courier"/>
                <a:cs typeface="Courier"/>
              </a:rPr>
              <a:t>Sample of </a:t>
            </a:r>
            <a:r>
              <a:rPr lang="en-US" dirty="0" err="1" smtClean="0">
                <a:solidFill>
                  <a:srgbClr val="FFFF00"/>
                </a:solidFill>
                <a:latin typeface="Courier"/>
                <a:cs typeface="Courier"/>
              </a:rPr>
              <a:t>Xs</a:t>
            </a:r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:</a:t>
            </a:r>
            <a:endParaRPr lang="en-US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 err="1" smtClean="0">
                <a:solidFill>
                  <a:schemeClr val="bg1"/>
                </a:solidFill>
                <a:latin typeface="Courier"/>
                <a:cs typeface="Courier"/>
              </a:rPr>
              <a:t>set.seed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(1)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N &lt;- 5</a:t>
            </a:r>
          </a:p>
          <a:p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sample.exact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triangle.mrf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, size = N)</a:t>
            </a:r>
          </a:p>
          <a:p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dirty="0" smtClean="0">
                <a:solidFill>
                  <a:srgbClr val="FFFF00"/>
                </a:solidFill>
                <a:latin typeface="Courier"/>
                <a:cs typeface="Courier"/>
              </a:rPr>
              <a:t>Sufficient statistics from the sample:</a:t>
            </a:r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s.emp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mrf.stat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triangle.mrf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, instances = 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s.emp</a:t>
            </a:r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E.hat.phi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s.emp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/N</a:t>
            </a:r>
          </a:p>
          <a:p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E.hat.phi</a:t>
            </a:r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59448" y="82590"/>
            <a:ext cx="8260258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Example: </a:t>
            </a:r>
          </a:p>
          <a:p>
            <a:pPr lvl="1"/>
            <a:r>
              <a:rPr lang="en-US" sz="2200" dirty="0" smtClean="0">
                <a:latin typeface="Times New Roman"/>
                <a:cs typeface="Times New Roman"/>
              </a:rPr>
              <a:t>b. Say we get a sample of size 5 (5 realizations of 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). Compute the average number of features (</a:t>
            </a:r>
            <a:r>
              <a:rPr lang="en-US" sz="2200" i="1" dirty="0" smtClean="0">
                <a:latin typeface="Times New Roman"/>
                <a:cs typeface="Times New Roman"/>
              </a:rPr>
              <a:t>i.e.</a:t>
            </a:r>
            <a:r>
              <a:rPr lang="en-US" sz="2200" dirty="0" smtClean="0">
                <a:latin typeface="Times New Roman"/>
                <a:cs typeface="Times New Roman"/>
              </a:rPr>
              <a:t> the empirical estimate for           )</a:t>
            </a:r>
            <a:endParaRPr lang="en-US" sz="2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6745" y="897456"/>
            <a:ext cx="617684" cy="2720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3357" y="4418568"/>
            <a:ext cx="2628900" cy="2387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6993" y="5831898"/>
            <a:ext cx="1066800" cy="558800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>
            <a:off x="4405629" y="6167989"/>
            <a:ext cx="1399880" cy="51831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99023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59448" y="82590"/>
            <a:ext cx="826025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Example: </a:t>
            </a:r>
          </a:p>
          <a:p>
            <a:pPr lvl="1"/>
            <a:r>
              <a:rPr lang="en-US" sz="2200" dirty="0">
                <a:latin typeface="Times New Roman"/>
                <a:cs typeface="Times New Roman"/>
              </a:rPr>
              <a:t>c</a:t>
            </a:r>
            <a:r>
              <a:rPr lang="en-US" sz="2200" dirty="0" smtClean="0">
                <a:latin typeface="Times New Roman"/>
                <a:cs typeface="Times New Roman"/>
              </a:rPr>
              <a:t>. Lets say we get a sample of size 100 (100 realizations of 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) and estimate the parameters for the model:    . Compute the expected number of features under this estimate:            .</a:t>
            </a:r>
            <a:endParaRPr lang="en-US" sz="2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8378" y="847669"/>
            <a:ext cx="142019" cy="2616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7746" y="1220748"/>
            <a:ext cx="727229" cy="312709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90835" y="1762596"/>
            <a:ext cx="11849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First, note: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23313" y="3198286"/>
            <a:ext cx="5180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and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957348" y="3569906"/>
            <a:ext cx="7157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Times New Roman"/>
                <a:cs typeface="Times New Roman"/>
              </a:rPr>
              <a:t>-or-</a:t>
            </a:r>
            <a:endParaRPr lang="en-US" sz="2800" dirty="0">
              <a:latin typeface="Times New Roman"/>
              <a:cs typeface="Times New Roman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9462" y="2313340"/>
            <a:ext cx="5641631" cy="72693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3526" y="3694498"/>
            <a:ext cx="1658983" cy="34891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81463" y="4256444"/>
            <a:ext cx="6368632" cy="743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7081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2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15334" y="140766"/>
            <a:ext cx="8272606" cy="6555641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library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 smtClean="0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Put together known MRF model and get a sample from it: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&lt;- ~A:B + B:C + C:A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gp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result = "graph")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result="matrix")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Make up some potentials and get a sample of size 100: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num.samps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 &lt;- 100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  &lt;- 2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tri.modl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 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sim.field.random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adjacentcy.matrix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num.states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num.sims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num.samps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seed=1)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    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tri.modl$samples</a:t>
            </a:r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tri.modl$model</a:t>
            </a:r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mrf.sample.plot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Using the sample, fit a model in the standard parameterization to obtain a theta: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fit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make.crf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fit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make.features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(fit)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# Node parameter index matrix (empty)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# Edge parameter index matrices (empty)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fit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make.par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(fit, 6)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Fill the parameter index matrices with the standard parameterization</a:t>
            </a: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Standard parameterization, one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param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per node: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for(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in 1:nrow(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)){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[i,1,1]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</a:t>
            </a:r>
            <a:r>
              <a:rPr lang="en-US" sz="1000" dirty="0" err="1" smtClean="0">
                <a:solidFill>
                  <a:schemeClr val="bg1"/>
                </a:solidFill>
                <a:latin typeface="Courier"/>
                <a:cs typeface="Courier"/>
              </a:rPr>
              <a:t>node.par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 # Check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Standard parameterization, edge parameterization: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fit$edges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Check edge order first!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[[1]][1,1,1] &lt;- 4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[[1]][2,2,1] &lt;- 4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[[2]][1,1,1] &lt;- 5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[[2]][2,2,1] &lt;- 5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[[3]][1,1,1] &lt;- 6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[[3]][2,2,1] &lt;- 6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</a:t>
            </a:r>
            <a:r>
              <a:rPr lang="en-US" sz="1000" dirty="0" err="1" smtClean="0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000" dirty="0" smtClean="0">
                <a:solidFill>
                  <a:srgbClr val="FFFF00"/>
                </a:solidFill>
                <a:latin typeface="Courier"/>
                <a:cs typeface="Courier"/>
              </a:rPr>
              <a:t># Check</a:t>
            </a:r>
            <a:endParaRPr lang="en-US" sz="1000" dirty="0">
              <a:solidFill>
                <a:srgbClr val="FFFF00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8501870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2632" y="158843"/>
            <a:ext cx="8988060" cy="6401753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Fit model to samples from the known model and obtain an estimate for theta: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train.mrf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(fit,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nll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mrf.exact.nll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infer.method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infer.exact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fit$par.stat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   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Sample sufficient statistics: total number of appearances of each parameter in the sample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theta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\hat{theta}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theta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000" dirty="0" smtClean="0">
                <a:solidFill>
                  <a:srgbClr val="FFFF00"/>
                </a:solidFill>
                <a:latin typeface="Courier"/>
                <a:cs typeface="Courier"/>
              </a:rPr>
              <a:t>The </a:t>
            </a:r>
            <a:r>
              <a:rPr lang="en-US" sz="1000" dirty="0" err="1" smtClean="0">
                <a:solidFill>
                  <a:srgbClr val="FFFF00"/>
                </a:solidFill>
                <a:latin typeface="Courier"/>
                <a:cs typeface="Courier"/>
              </a:rPr>
              <a:t>mrf.update</a:t>
            </a:r>
            <a:r>
              <a:rPr lang="en-US" sz="1000" dirty="0" smtClean="0">
                <a:solidFill>
                  <a:srgbClr val="FFFF00"/>
                </a:solidFill>
                <a:latin typeface="Courier"/>
                <a:cs typeface="Courier"/>
              </a:rPr>
              <a:t>() function 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within </a:t>
            </a:r>
            <a:r>
              <a:rPr lang="en-US" sz="1000" dirty="0" err="1" smtClean="0">
                <a:solidFill>
                  <a:srgbClr val="FFFF00"/>
                </a:solidFill>
                <a:latin typeface="Courier"/>
                <a:cs typeface="Courier"/>
              </a:rPr>
              <a:t>train.mrf</a:t>
            </a:r>
            <a:r>
              <a:rPr lang="en-US" sz="1000" dirty="0" smtClean="0">
                <a:solidFill>
                  <a:srgbClr val="FFFF00"/>
                </a:solidFill>
                <a:latin typeface="Courier"/>
                <a:cs typeface="Courier"/>
              </a:rPr>
              <a:t>() 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switches the order of the parameters.</a:t>
            </a: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Shift potentials back to be in the same order as in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node.par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and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edge.par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.</a:t>
            </a: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If they are not in the same order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prodPots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will differ depending on the formula used to compute them.</a:t>
            </a: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Only necessary for </a:t>
            </a:r>
            <a:r>
              <a:rPr lang="en-US" sz="1000" dirty="0" smtClean="0">
                <a:solidFill>
                  <a:srgbClr val="FFFF00"/>
                </a:solidFill>
                <a:latin typeface="Courier"/>
                <a:cs typeface="Courier"/>
              </a:rPr>
              <a:t>the testing purposes presented here:</a:t>
            </a:r>
            <a:endParaRPr lang="en-US" sz="10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shift.pots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(fit)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Compute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marginals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and Z (inference</a:t>
            </a:r>
            <a:r>
              <a:rPr lang="en-US" sz="1000" dirty="0" smtClean="0">
                <a:solidFill>
                  <a:srgbClr val="FFFF00"/>
                </a:solidFill>
                <a:latin typeface="Courier"/>
                <a:cs typeface="Courier"/>
              </a:rPr>
              <a:t>). We just need Z at this point though:</a:t>
            </a:r>
            <a:endParaRPr lang="en-US" sz="10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infr.info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infer.exact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(fit)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Define states and feature function: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s1 &lt;- 1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s2 &lt;- 2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f  &lt;- function(y){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Enumerate all possible configurations X and compute their phi vectors:</a:t>
            </a: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Note: Generally you </a:t>
            </a:r>
            <a:r>
              <a:rPr lang="en-US" sz="1000" dirty="0">
                <a:solidFill>
                  <a:srgbClr val="FF0000"/>
                </a:solidFill>
                <a:latin typeface="Courier"/>
                <a:cs typeface="Courier"/>
              </a:rPr>
              <a:t>don't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want to do this for larger networks...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X.all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expand.grid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(c(s1,s2),c(s1,s2),c(s1,s2))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M.all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compute.model.matrix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X.all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fit$edges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f)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Compute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exp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(E(X)) for all X as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exp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(\hat{theta} \dot phi(X)):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sapply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(1:nrow(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M.all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), function(xx){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exp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(theta %*%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M.all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[xx,])})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#Compute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config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probs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&lt;- (1/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exp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infr.info$logZ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)) *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sum(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) </a:t>
            </a:r>
            <a:r>
              <a:rPr lang="en-US" sz="1000" dirty="0" smtClean="0">
                <a:solidFill>
                  <a:srgbClr val="FFFF00"/>
                </a:solidFill>
                <a:latin typeface="Courier"/>
                <a:cs typeface="Courier"/>
              </a:rPr>
              <a:t># Check</a:t>
            </a:r>
            <a:endParaRPr lang="en-US" sz="1000" dirty="0">
              <a:solidFill>
                <a:srgbClr val="FFFF00"/>
              </a:solidFill>
              <a:latin typeface="Courier"/>
              <a:cs typeface="Courier"/>
            </a:endParaRP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Finally compute E_{\hat{\theta}_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i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}[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phi_i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(X)] = \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sum_X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\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phi_i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(X) </a:t>
            </a:r>
            <a:r>
              <a:rPr lang="en-US" sz="1000" dirty="0" smtClean="0">
                <a:solidFill>
                  <a:srgbClr val="FFFF00"/>
                </a:solidFill>
                <a:latin typeface="Courier"/>
                <a:cs typeface="Courier"/>
              </a:rPr>
              <a:t>\</a:t>
            </a:r>
            <a:r>
              <a:rPr lang="en-US" sz="1000" dirty="0" err="1" smtClean="0">
                <a:solidFill>
                  <a:srgbClr val="FFFF00"/>
                </a:solidFill>
                <a:latin typeface="Courier"/>
                <a:cs typeface="Courier"/>
              </a:rPr>
              <a:t>Pr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(X)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E.hattheta.phi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colSums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sapply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(1:ncol(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M.all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), function(xx){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M.all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[,xx] *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})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)  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Estimate at the optimal theta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hatE.theta.phi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fit$par.stat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/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num.samps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                    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   </a:t>
            </a:r>
            <a:r>
              <a:rPr lang="en-US" sz="10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Empirical estimate: \hat{E}_{\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theta_i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}[\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phi_i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]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grad          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hatE.theta.phi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E.hattheta.phi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                            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gradient at the optimum theta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cbind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E.hattheta.phi,hatE.theta.phi,grad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2031864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9116" y="1463451"/>
            <a:ext cx="4508500" cy="1803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262" y="2455397"/>
            <a:ext cx="578374" cy="248701"/>
          </a:xfrm>
          <a:prstGeom prst="rect">
            <a:avLst/>
          </a:prstGeom>
        </p:spPr>
      </p:pic>
      <p:sp>
        <p:nvSpPr>
          <p:cNvPr id="6" name="Left Brace 5"/>
          <p:cNvSpPr/>
          <p:nvPr/>
        </p:nvSpPr>
        <p:spPr>
          <a:xfrm>
            <a:off x="2567471" y="1884911"/>
            <a:ext cx="385620" cy="1381940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693240" y="2581512"/>
            <a:ext cx="87423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Left Brace 8"/>
          <p:cNvSpPr/>
          <p:nvPr/>
        </p:nvSpPr>
        <p:spPr>
          <a:xfrm>
            <a:off x="4423190" y="1884911"/>
            <a:ext cx="385620" cy="1381940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4112154" y="2581512"/>
            <a:ext cx="31103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H="1">
            <a:off x="4112154" y="2581512"/>
            <a:ext cx="10079" cy="99679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 flipV="1">
            <a:off x="3426795" y="3195276"/>
            <a:ext cx="10079" cy="74590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 flipV="1">
            <a:off x="5030544" y="3205355"/>
            <a:ext cx="10079" cy="74590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5908618" y="3205356"/>
            <a:ext cx="10079" cy="74590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4852" y="3615107"/>
            <a:ext cx="635000" cy="28575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3400" y="3996295"/>
            <a:ext cx="583168" cy="305471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50677" y="4019118"/>
            <a:ext cx="572394" cy="272568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78838" y="4019118"/>
            <a:ext cx="441270" cy="224798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5658680" y="4281606"/>
            <a:ext cx="17613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We’ll talk about this one later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975017" y="1680755"/>
            <a:ext cx="2870031" cy="2719139"/>
          </a:xfrm>
          <a:prstGeom prst="rect">
            <a:avLst/>
          </a:prstGeom>
          <a:noFill/>
          <a:ln w="38100" cmpd="sng">
            <a:solidFill>
              <a:srgbClr val="00F4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5120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04889" y="206482"/>
            <a:ext cx="80431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A problem that still persists is how to compute            without having to generate all </a:t>
            </a:r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dirty="0" smtClean="0">
                <a:latin typeface="Times New Roman"/>
                <a:cs typeface="Times New Roman"/>
              </a:rPr>
              <a:t>?!</a:t>
            </a:r>
            <a:endParaRPr lang="en-US" sz="2400" dirty="0">
              <a:latin typeface="Times New Roman"/>
              <a:cs typeface="Times New Roman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9305" y="350681"/>
            <a:ext cx="721337" cy="31017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637038" y="2824775"/>
            <a:ext cx="33294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If      is a node parameter</a:t>
            </a:r>
            <a:endParaRPr lang="en-US" sz="2400" dirty="0">
              <a:latin typeface="Times New Roman"/>
              <a:cs typeface="Times New Roman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1635" y="4526714"/>
            <a:ext cx="244515" cy="32339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1526" y="2901494"/>
            <a:ext cx="206096" cy="337997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5589850" y="4448966"/>
            <a:ext cx="33906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If      is an edge parameter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09124" y="1097485"/>
            <a:ext cx="858031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 smtClean="0">
                <a:latin typeface="Times New Roman"/>
                <a:cs typeface="Times New Roman"/>
              </a:rPr>
              <a:t>We can use the node and edge </a:t>
            </a:r>
            <a:r>
              <a:rPr lang="en-US" sz="2200" dirty="0" err="1" smtClean="0">
                <a:latin typeface="Times New Roman"/>
                <a:cs typeface="Times New Roman"/>
              </a:rPr>
              <a:t>marginals</a:t>
            </a:r>
            <a:r>
              <a:rPr lang="en-US" sz="2200" dirty="0" smtClean="0">
                <a:latin typeface="Times New Roman"/>
                <a:cs typeface="Times New Roman"/>
              </a:rPr>
              <a:t> from the </a:t>
            </a:r>
            <a:r>
              <a:rPr lang="en-US" sz="2200" dirty="0" smtClean="0">
                <a:latin typeface="Times New Roman"/>
                <a:cs typeface="Times New Roman"/>
              </a:rPr>
              <a:t>propagated </a:t>
            </a:r>
            <a:r>
              <a:rPr lang="en-US" sz="2200" dirty="0" smtClean="0">
                <a:latin typeface="Times New Roman"/>
                <a:cs typeface="Times New Roman"/>
              </a:rPr>
              <a:t>network:</a:t>
            </a:r>
            <a:endParaRPr lang="en-US" sz="2200" dirty="0">
              <a:latin typeface="Times New Roman"/>
              <a:cs typeface="Times New Roman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72710" y="3525123"/>
            <a:ext cx="1123483" cy="368502"/>
          </a:xfrm>
          <a:prstGeom prst="rect">
            <a:avLst/>
          </a:prstGeom>
        </p:spPr>
      </p:pic>
      <p:sp>
        <p:nvSpPr>
          <p:cNvPr id="19" name="Right Brace 18"/>
          <p:cNvSpPr/>
          <p:nvPr/>
        </p:nvSpPr>
        <p:spPr>
          <a:xfrm rot="5400000">
            <a:off x="4574345" y="2788349"/>
            <a:ext cx="355321" cy="1144180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Brace 21"/>
          <p:cNvSpPr/>
          <p:nvPr/>
        </p:nvSpPr>
        <p:spPr>
          <a:xfrm rot="5400000">
            <a:off x="5652807" y="4680622"/>
            <a:ext cx="355322" cy="1427369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10732" y="5585484"/>
            <a:ext cx="1509418" cy="388136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6671986" y="5623798"/>
            <a:ext cx="229915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If your program spits out edge potentials instead of energy matrices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5333435" y="3567158"/>
            <a:ext cx="374672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If your program spits out node potentials instead of energy matrices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75232" y="1772464"/>
            <a:ext cx="3002532" cy="603602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889087" y="1720632"/>
            <a:ext cx="765817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>
                <a:latin typeface="Times New Roman"/>
                <a:cs typeface="Times New Roman"/>
              </a:rPr>
              <a:t>Turns out                                              is approximately equal to:</a:t>
            </a:r>
            <a:endParaRPr lang="en-US" sz="2200" dirty="0">
              <a:latin typeface="Times New Roman"/>
              <a:cs typeface="Times New Roman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0913" y="2635859"/>
            <a:ext cx="4599495" cy="85572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1392" y="4702713"/>
            <a:ext cx="6050767" cy="833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0780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5" grpId="0"/>
      <p:bldP spid="17" grpId="0"/>
      <p:bldP spid="19" grpId="0" animBg="1"/>
      <p:bldP spid="22" grpId="0" animBg="1"/>
      <p:bldP spid="24" grpId="0"/>
      <p:bldP spid="25" grpId="0"/>
      <p:bldP spid="26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359448" y="82590"/>
            <a:ext cx="826025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Times New Roman"/>
                <a:cs typeface="Times New Roman"/>
              </a:rPr>
              <a:t>Example: </a:t>
            </a:r>
          </a:p>
          <a:p>
            <a:pPr lvl="1"/>
            <a:r>
              <a:rPr lang="en-US" sz="2000" dirty="0" smtClean="0">
                <a:latin typeface="Times New Roman"/>
                <a:cs typeface="Times New Roman"/>
              </a:rPr>
              <a:t>Using the same triangle network, from a sample of size 100 compute the expected number of features          , this time with the node and edge </a:t>
            </a:r>
            <a:r>
              <a:rPr lang="en-US" sz="2000" dirty="0" err="1" smtClean="0">
                <a:latin typeface="Times New Roman"/>
                <a:cs typeface="Times New Roman"/>
              </a:rPr>
              <a:t>marginals</a:t>
            </a:r>
            <a:r>
              <a:rPr lang="en-US" sz="2000" dirty="0" smtClean="0">
                <a:latin typeface="Times New Roman"/>
                <a:cs typeface="Times New Roman"/>
              </a:rPr>
              <a:t>.</a:t>
            </a:r>
            <a:endParaRPr lang="en-US" sz="2000" dirty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1662" y="805665"/>
            <a:ext cx="634776" cy="272954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79088" y="1627348"/>
            <a:ext cx="8988060" cy="5170647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# Cf. Input from slide 55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# Gets your theta:</a:t>
            </a:r>
          </a:p>
          <a:p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train.mrf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(fit,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nll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mrf.exact.nll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infer.method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infer.exact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Compute </a:t>
            </a:r>
            <a:r>
              <a:rPr lang="en-US" sz="1100" dirty="0" err="1">
                <a:solidFill>
                  <a:srgbClr val="FFFF00"/>
                </a:solidFill>
                <a:latin typeface="Courier"/>
                <a:cs typeface="Courier"/>
              </a:rPr>
              <a:t>marginals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infr.info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infer.exact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(fit)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node.bels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infr.info$node.bel</a:t>
            </a:r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edge.bels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infr.info$edge.bel</a:t>
            </a:r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1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# Compute node components of the mean: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node.phi.means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array(0,fit$n.nodes)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for(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in 1:nrow(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)){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for(j in 1:ncol(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)) 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{</a:t>
            </a:r>
          </a:p>
          <a:p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node.phi.means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]  &lt;- 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node.phi.means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]  + 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infr.info$node.bel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i,j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] * (1 - 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[i,j,1]&lt;=0)</a:t>
            </a:r>
          </a:p>
          <a:p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endParaRPr lang="en-US" sz="11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# Compute edge components of the mean: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edge.phi.means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array(0,fit$n.edges)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for(k in 1:fit$n.edges){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for(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in 1:nrow(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[[k]])){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  for(j in 1:ncol(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[[k]])) 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{</a:t>
            </a:r>
          </a:p>
          <a:p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      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edge.phi.means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[k] &lt;- 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edge.phi.means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[k] + 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edge.bels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[[k]][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i,j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] * (1 - 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[[k]][i,j,1]&lt;=0)</a:t>
            </a:r>
          </a:p>
          <a:p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}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c(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node.phi.means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edge.phi.means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6417704" y="4144991"/>
            <a:ext cx="2175546" cy="43252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5939466" y="5633601"/>
            <a:ext cx="2667011" cy="43252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3844" y="4252560"/>
            <a:ext cx="2069067" cy="241598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9480" y="5754812"/>
            <a:ext cx="2535632" cy="261405"/>
          </a:xfrm>
          <a:prstGeom prst="rect">
            <a:avLst/>
          </a:prstGeom>
        </p:spPr>
      </p:pic>
      <p:cxnSp>
        <p:nvCxnSpPr>
          <p:cNvPr id="52" name="Straight Connector 51"/>
          <p:cNvCxnSpPr/>
          <p:nvPr/>
        </p:nvCxnSpPr>
        <p:spPr>
          <a:xfrm>
            <a:off x="6336312" y="4092071"/>
            <a:ext cx="2250565" cy="0"/>
          </a:xfrm>
          <a:prstGeom prst="line">
            <a:avLst/>
          </a:prstGeom>
          <a:ln w="38100" cmpd="sng">
            <a:solidFill>
              <a:srgbClr val="0C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5939466" y="5593911"/>
            <a:ext cx="2735197" cy="0"/>
          </a:xfrm>
          <a:prstGeom prst="line">
            <a:avLst/>
          </a:prstGeom>
          <a:ln w="38100" cmpd="sng">
            <a:solidFill>
              <a:srgbClr val="0C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32499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6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3007"/>
          <a:stretch/>
        </p:blipFill>
        <p:spPr>
          <a:xfrm>
            <a:off x="1613114" y="1693414"/>
            <a:ext cx="5232400" cy="1568835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 flipH="1" flipV="1">
            <a:off x="3688849" y="3195276"/>
            <a:ext cx="10079" cy="74590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H="1" flipV="1">
            <a:off x="5292598" y="3205355"/>
            <a:ext cx="10079" cy="74590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5454" y="3996295"/>
            <a:ext cx="583168" cy="30547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2731" y="4019118"/>
            <a:ext cx="572394" cy="27256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914974" y="4301766"/>
            <a:ext cx="31710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But this time, direct calculation from the </a:t>
            </a:r>
            <a:r>
              <a:rPr lang="en-US" dirty="0" err="1" smtClean="0">
                <a:latin typeface="Times New Roman"/>
                <a:cs typeface="Times New Roman"/>
              </a:rPr>
              <a:t>marginals</a:t>
            </a:r>
            <a:r>
              <a:rPr lang="en-US" dirty="0" smtClean="0">
                <a:latin typeface="Times New Roman"/>
                <a:cs typeface="Times New Roman"/>
              </a:rPr>
              <a:t>. Avoids enumerating all </a:t>
            </a:r>
            <a:r>
              <a:rPr lang="en-US" b="1" dirty="0" smtClean="0">
                <a:latin typeface="Times New Roman"/>
                <a:cs typeface="Times New Roman"/>
              </a:rPr>
              <a:t>X</a:t>
            </a:r>
            <a:r>
              <a:rPr lang="en-US" dirty="0" smtClean="0">
                <a:latin typeface="Times New Roman"/>
                <a:cs typeface="Times New Roman"/>
              </a:rPr>
              <a:t>!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581160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293168"/>
            <a:ext cx="7800150" cy="16648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reason why it is worth bothering to know anything about:            </a:t>
            </a:r>
          </a:p>
          <a:p>
            <a:endParaRPr lang="en-US" sz="2200" dirty="0" smtClean="0">
              <a:latin typeface="Times New Roman"/>
              <a:cs typeface="Times New Roman"/>
            </a:endParaRPr>
          </a:p>
          <a:p>
            <a:endParaRPr lang="en-US" sz="2200" dirty="0">
              <a:latin typeface="Times New Roman"/>
              <a:cs typeface="Times New Roman"/>
            </a:endParaRPr>
          </a:p>
          <a:p>
            <a:pPr marL="0" indent="0">
              <a:buNone/>
            </a:pPr>
            <a:r>
              <a:rPr lang="en-US" sz="2200" dirty="0">
                <a:latin typeface="Times New Roman"/>
                <a:cs typeface="Times New Roman"/>
              </a:rPr>
              <a:t>	</a:t>
            </a:r>
            <a:r>
              <a:rPr lang="en-US" sz="2200" dirty="0" smtClean="0">
                <a:latin typeface="Times New Roman"/>
                <a:cs typeface="Times New Roman"/>
              </a:rPr>
              <a:t>is because it is </a:t>
            </a:r>
            <a:r>
              <a:rPr lang="en-US" sz="2200" i="1" u="sng" dirty="0" smtClean="0">
                <a:latin typeface="Times New Roman"/>
                <a:cs typeface="Times New Roman"/>
              </a:rPr>
              <a:t>really advantageous</a:t>
            </a:r>
            <a:r>
              <a:rPr lang="en-US" sz="2200" dirty="0" smtClean="0">
                <a:latin typeface="Times New Roman"/>
                <a:cs typeface="Times New Roman"/>
              </a:rPr>
              <a:t> to be able to compute 	gradients of      analytically when finding the MLE: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3476" y="1941457"/>
            <a:ext cx="202906" cy="236728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665557" y="3091527"/>
            <a:ext cx="7800150" cy="7318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The gradient of this log likelihood turns out to be: </a:t>
            </a: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526936" y="4699205"/>
            <a:ext cx="7800150" cy="15320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Since at the max:              , iteratively working towards the maximum of the log likelihood should eventually give a parameter estimate         which satisfies: 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4344" y="4633056"/>
            <a:ext cx="714045" cy="48603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4176" y="5757548"/>
            <a:ext cx="2713626" cy="53629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19771" y="5081208"/>
            <a:ext cx="127128" cy="23418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09146" y="822214"/>
            <a:ext cx="4656293" cy="47575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314" y="2506644"/>
            <a:ext cx="2229707" cy="49227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69574" y="3691117"/>
            <a:ext cx="3926778" cy="748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5529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764839"/>
            <a:ext cx="8343619" cy="1108003"/>
          </a:xfrm>
        </p:spPr>
        <p:txBody>
          <a:bodyPr>
            <a:norm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It will be convenient to actually parameterize the probability distribution in terms of the </a:t>
            </a:r>
            <a:r>
              <a:rPr lang="en-US" sz="2400" dirty="0">
                <a:latin typeface="Times New Roman"/>
                <a:cs typeface="Times New Roman"/>
              </a:rPr>
              <a:t>l</a:t>
            </a:r>
            <a:r>
              <a:rPr lang="en-US" sz="2400" dirty="0" smtClean="0">
                <a:latin typeface="Times New Roman"/>
                <a:cs typeface="Times New Roman"/>
              </a:rPr>
              <a:t>ogarithms of the potentials: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7470" y="1872842"/>
            <a:ext cx="4797635" cy="391223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731256" y="2552790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latin typeface="Times New Roman"/>
                <a:cs typeface="Times New Roman"/>
              </a:rPr>
              <a:t>M</a:t>
            </a:r>
            <a:r>
              <a:rPr lang="en-US" sz="2200" dirty="0" smtClean="0">
                <a:latin typeface="Times New Roman"/>
                <a:cs typeface="Times New Roman"/>
              </a:rPr>
              <a:t>aking an analogy with physics, log potentials are like energies associated with particles in a many-body system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153068" y="3489515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i="1" dirty="0" err="1" smtClean="0">
                <a:latin typeface="Symbol" charset="2"/>
                <a:cs typeface="Symbol" charset="2"/>
              </a:rPr>
              <a:t>y</a:t>
            </a:r>
            <a:r>
              <a:rPr lang="en-US" sz="2200" i="1" baseline="-25000" dirty="0" err="1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: Energies of the particle at node </a:t>
            </a:r>
            <a:r>
              <a:rPr lang="en-US" sz="2200" i="1" dirty="0" err="1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 to be in it’s various possible states. 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1536390" y="4347455"/>
            <a:ext cx="7123308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In the </a:t>
            </a:r>
            <a:r>
              <a:rPr lang="en-US" sz="2000" dirty="0" err="1" smtClean="0">
                <a:latin typeface="Times New Roman"/>
                <a:cs typeface="Times New Roman"/>
              </a:rPr>
              <a:t>Ising</a:t>
            </a:r>
            <a:r>
              <a:rPr lang="en-US" sz="2000" dirty="0" smtClean="0">
                <a:latin typeface="Times New Roman"/>
                <a:cs typeface="Times New Roman"/>
              </a:rPr>
              <a:t> model of a magnet, the particle is an electron and it’s possible states are +1 (“spin up”) and -1 (“spin down”) so: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6390" y="5375936"/>
            <a:ext cx="6170837" cy="27442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9219" y="5963922"/>
            <a:ext cx="6377662" cy="269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6593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 txBox="1">
            <a:spLocks/>
          </p:cNvSpPr>
          <p:nvPr/>
        </p:nvSpPr>
        <p:spPr>
          <a:xfrm>
            <a:off x="328513" y="333368"/>
            <a:ext cx="7800150" cy="47071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 smtClean="0">
                <a:latin typeface="Times New Roman"/>
                <a:cs typeface="Times New Roman"/>
              </a:rPr>
              <a:t>Example:</a:t>
            </a:r>
            <a:r>
              <a:rPr lang="en-US" sz="2200" dirty="0" smtClean="0">
                <a:latin typeface="Times New Roman"/>
                <a:cs typeface="Times New Roman"/>
              </a:rPr>
              <a:t> Given a sample from the </a:t>
            </a:r>
            <a:r>
              <a:rPr lang="en-US" sz="2200" dirty="0" err="1" smtClean="0">
                <a:latin typeface="Times New Roman"/>
                <a:cs typeface="Times New Roman"/>
              </a:rPr>
              <a:t>Koller</a:t>
            </a:r>
            <a:r>
              <a:rPr lang="en-US" sz="2200" dirty="0" smtClean="0">
                <a:latin typeface="Times New Roman"/>
                <a:cs typeface="Times New Roman"/>
              </a:rPr>
              <a:t>-Friedman “Misconception” MRF:</a:t>
            </a:r>
          </a:p>
          <a:p>
            <a:pPr lvl="1">
              <a:buFont typeface="Arial"/>
              <a:buChar char="•"/>
            </a:pPr>
            <a:r>
              <a:rPr lang="en-US" sz="2000" dirty="0" smtClean="0">
                <a:latin typeface="Times New Roman"/>
                <a:cs typeface="Times New Roman"/>
              </a:rPr>
              <a:t>Find an optimal set of parameters     . Use the “more flexible” parameterization. </a:t>
            </a:r>
          </a:p>
          <a:p>
            <a:pPr lvl="1">
              <a:buFont typeface="Arial"/>
              <a:buChar char="•"/>
            </a:pPr>
            <a:endParaRPr lang="en-US" sz="2000" dirty="0">
              <a:latin typeface="Times New Roman"/>
              <a:cs typeface="Times New Roman"/>
            </a:endParaRPr>
          </a:p>
          <a:p>
            <a:pPr lvl="1">
              <a:buFont typeface="Arial"/>
              <a:buChar char="•"/>
            </a:pPr>
            <a:r>
              <a:rPr lang="en-US" sz="2000" dirty="0">
                <a:latin typeface="Times New Roman"/>
                <a:cs typeface="Times New Roman"/>
              </a:rPr>
              <a:t>a</a:t>
            </a:r>
            <a:r>
              <a:rPr lang="en-US" sz="2000" dirty="0" smtClean="0">
                <a:latin typeface="Times New Roman"/>
                <a:cs typeface="Times New Roman"/>
              </a:rPr>
              <a:t>. To do this, write a function(s) to compute the gradient of the negative log likelihood:</a:t>
            </a:r>
          </a:p>
          <a:p>
            <a:pPr lvl="1">
              <a:buFont typeface="Arial"/>
              <a:buChar char="•"/>
            </a:pPr>
            <a:endParaRPr lang="en-US" sz="2000" dirty="0" smtClean="0">
              <a:latin typeface="Times New Roman"/>
              <a:cs typeface="Times New Roman"/>
            </a:endParaRPr>
          </a:p>
          <a:p>
            <a:pPr lvl="1">
              <a:buFont typeface="Arial"/>
              <a:buChar char="•"/>
            </a:pPr>
            <a:endParaRPr lang="en-US" sz="2000" dirty="0" smtClean="0">
              <a:latin typeface="Times New Roman"/>
              <a:cs typeface="Times New Roman"/>
            </a:endParaRPr>
          </a:p>
          <a:p>
            <a:pPr lvl="1">
              <a:buFont typeface="Arial"/>
              <a:buChar char="•"/>
            </a:pPr>
            <a:endParaRPr lang="en-US" sz="2000" dirty="0" smtClean="0">
              <a:latin typeface="Times New Roman"/>
              <a:cs typeface="Times New Roman"/>
            </a:endParaRPr>
          </a:p>
          <a:p>
            <a:pPr lvl="1">
              <a:buFont typeface="Arial"/>
              <a:buChar char="•"/>
            </a:pPr>
            <a:endParaRPr lang="en-US" sz="2000" dirty="0">
              <a:latin typeface="Times New Roman"/>
              <a:cs typeface="Times New Roman"/>
            </a:endParaRPr>
          </a:p>
          <a:p>
            <a:pPr marL="457200" lvl="1" indent="0">
              <a:buNone/>
            </a:pP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smtClean="0">
                <a:latin typeface="Times New Roman"/>
                <a:cs typeface="Times New Roman"/>
              </a:rPr>
              <a:t>   b. Use your gradient function with </a:t>
            </a:r>
            <a:r>
              <a:rPr lang="en-US" sz="2000" dirty="0" err="1" smtClean="0">
                <a:latin typeface="Courier"/>
                <a:cs typeface="Courier"/>
              </a:rPr>
              <a:t>optim</a:t>
            </a:r>
            <a:r>
              <a:rPr lang="en-US" sz="2000" dirty="0" smtClean="0">
                <a:latin typeface="Times New Roman"/>
                <a:cs typeface="Times New Roman"/>
              </a:rPr>
              <a:t> (see </a:t>
            </a:r>
            <a:r>
              <a:rPr lang="en-US" sz="2000" dirty="0" err="1" smtClean="0">
                <a:latin typeface="Courier"/>
                <a:cs typeface="Courier"/>
              </a:rPr>
              <a:t>train.mrf</a:t>
            </a:r>
            <a:r>
              <a:rPr lang="en-US" sz="2000" dirty="0" smtClean="0">
                <a:latin typeface="Times New Roman"/>
                <a:cs typeface="Times New Roman"/>
              </a:rPr>
              <a:t> in 	CRF for clues) to </a:t>
            </a:r>
            <a:r>
              <a:rPr lang="en-US" sz="2000" i="1" u="sng" dirty="0" smtClean="0">
                <a:latin typeface="Times New Roman"/>
                <a:cs typeface="Times New Roman"/>
              </a:rPr>
              <a:t>minimize</a:t>
            </a:r>
            <a:r>
              <a:rPr lang="en-US" sz="2000" dirty="0" smtClean="0">
                <a:latin typeface="Times New Roman"/>
                <a:cs typeface="Times New Roman"/>
              </a:rPr>
              <a:t> the negative log likelihood: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6251" y="1137472"/>
            <a:ext cx="127128" cy="23418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0670" y="5179956"/>
            <a:ext cx="1122710" cy="32201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6516" y="2877601"/>
            <a:ext cx="4139656" cy="65362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5429" y="3735920"/>
            <a:ext cx="2014593" cy="371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2756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23016" y="172067"/>
            <a:ext cx="8320825" cy="6555639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library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Put together the </a:t>
            </a:r>
            <a:r>
              <a:rPr lang="en-US" sz="1200" dirty="0" err="1">
                <a:solidFill>
                  <a:srgbClr val="FFB300"/>
                </a:solidFill>
                <a:latin typeface="Courier"/>
                <a:cs typeface="Courier"/>
              </a:rPr>
              <a:t>Koller</a:t>
            </a:r>
            <a:r>
              <a:rPr lang="en-US" sz="1200" dirty="0">
                <a:solidFill>
                  <a:srgbClr val="FFB300"/>
                </a:solidFill>
                <a:latin typeface="Courier"/>
                <a:cs typeface="Courier"/>
              </a:rPr>
              <a:t>-Freidman "Misconception"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MRF model and get a sample from it: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~A:B + B:C + C:D + D:A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gp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result = "graph")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dev.off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iplot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gp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result="matrix")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&lt;- 2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make.crf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Node pots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in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original Misconception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example are all 1 so no need to initialize them.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Edge pots in the Misconception example: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PsiAB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-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c(30, 5),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c(1, 10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))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PsiBC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-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c(100, 1),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c(1, 100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))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PsiCD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-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c(1, 100),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c(100, 1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))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PsiDA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-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c(100, 1),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c(1, 100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))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known.model$edges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Check edge order!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known.model$edge.pot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[[1]]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PsiAB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known.model$edge.pot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[[2]]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PsiDA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known.model$edge.pot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[[3]]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PsiBC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known.model$edge.pot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[[4]] &lt;-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PsiCD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known.model$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node.pot</a:t>
            </a:r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$edge.pot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4824"/>
          <a:stretch/>
        </p:blipFill>
        <p:spPr>
          <a:xfrm>
            <a:off x="4563733" y="3017492"/>
            <a:ext cx="3518703" cy="3530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3094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6560" y="330827"/>
            <a:ext cx="8320825" cy="6186307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So now sample from the model as if we obtained an experimental sample: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num.samps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&lt;- 50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set.seed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(1)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sample.exact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num.samps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Let's go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bananas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and use the more flexible parameterization for the model we'll fit.</a:t>
            </a: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Also we will assume the node parameters are not all 0. This will</a:t>
            </a: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require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1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param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per node (4 node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params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) and 2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params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per edge</a:t>
            </a: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(2*4 = 8 edge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params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) for a total of 12 parameters.</a:t>
            </a: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Initialize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the fit model: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fit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make.crf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fit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make.features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(fit)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fit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(fit, 12)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Fill the parameter index matrices with the standard parameterization</a:t>
            </a: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Standard parameterization, one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param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per node: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for(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in 1:nrow(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)){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[i,1,1]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Use the more flexible edge parameterization: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# Check edge order first!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[[1]][1,1,1] &lt;- 5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[[1]][2,2,1] &lt;- 6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[[2]][1,1,1] &lt;- 7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[[2]][2,2,1] &lt;- 8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[[3]][1,1,1] &lt;- 9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[[3]][2,2,1] &lt;- 10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[[4]][1,1,1] &lt;- 11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[[4]][2,2,1] &lt;- 12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869342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 txBox="1">
            <a:spLocks/>
          </p:cNvSpPr>
          <p:nvPr/>
        </p:nvSpPr>
        <p:spPr>
          <a:xfrm>
            <a:off x="328513" y="584738"/>
            <a:ext cx="7800150" cy="9234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We’ll do this more complicated computational job in a few pieces. For the gradient: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1320" y="1508201"/>
            <a:ext cx="2767681" cy="359439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V="1">
            <a:off x="3558388" y="1867640"/>
            <a:ext cx="410075" cy="5666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 flipV="1">
            <a:off x="5132538" y="1900970"/>
            <a:ext cx="410075" cy="5666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4755147" y="2364810"/>
            <a:ext cx="40703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We can get the sufficient statistics already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886168" y="2364220"/>
            <a:ext cx="330717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Lets first focus on writing a better function to compute the expected number of features (for our first shot on this cf. slide 59)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14003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64561" y="119152"/>
            <a:ext cx="8518966" cy="6694142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Package up computation of expected number of features: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feature.means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300" dirty="0">
                <a:solidFill>
                  <a:srgbClr val="FFB300"/>
                </a:solidFill>
                <a:latin typeface="Courier"/>
                <a:cs typeface="Courier"/>
              </a:rPr>
              <a:t>function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inference.func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infer.exact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 {</a:t>
            </a:r>
          </a:p>
          <a:p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Compute \text{E}_{\hat{\theta}_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i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}[{\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phi_i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}] with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marginals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at an est. of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theta.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 # Use "inference" to avoid computing X and Z directly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.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inference.info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inference.func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  #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Flatten node parameter index matrix into a vector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nodeMap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crf$node.par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[,,]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  #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Flatten edge parameter index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matries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into a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vector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edgeMap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unlist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crf$edge.par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 </a:t>
            </a:r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num.params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-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crf$n.par</a:t>
            </a:r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  #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Flatten node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marginals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matrix into a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vector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nodeBel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inference.info$node.bel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  #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Flatten edge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marginals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matrices into a vector</a:t>
            </a:r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edgeBel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unlist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inference.info$edge.bel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param.phi.means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numeric(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num.params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for(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in 1:num.params) {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if(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%in%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nodeMap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 {</a:t>
            </a: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 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param.idxs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which(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nodeMap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indices for parameter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i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param.phi.means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] &lt;- sum(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nodeBel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param.idxs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])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}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if(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%in%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edgeMap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 {</a:t>
            </a: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 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param.idxs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which(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edgeMap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indices for parameter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i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param.phi.means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] &lt;- sum(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edgeBel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param.idxs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])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}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}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return(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param.phi.means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}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5547" y="1347713"/>
            <a:ext cx="16256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2091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 txBox="1">
            <a:spLocks/>
          </p:cNvSpPr>
          <p:nvPr/>
        </p:nvSpPr>
        <p:spPr>
          <a:xfrm>
            <a:off x="328513" y="584738"/>
            <a:ext cx="7800150" cy="9234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Next put the pieces together for the gradient: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9708" y="664118"/>
            <a:ext cx="2767681" cy="35943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42353" y="1698563"/>
            <a:ext cx="8029527" cy="2862322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Package up computation of gradient for the negative log likelihood: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grad.negloglik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200" dirty="0">
                <a:solidFill>
                  <a:srgbClr val="FFB300"/>
                </a:solidFill>
                <a:latin typeface="Courier"/>
                <a:cs typeface="Courier"/>
              </a:rPr>
              <a:t>function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nInstances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suffStat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inference.func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infer.exact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 {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First term of the gradient: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num.features.est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nInstances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*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feature.means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inference.func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Second term of the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gradient:</a:t>
            </a:r>
          </a:p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emp.num.features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suffStat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num.features.est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emp.num.features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return(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20887619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 txBox="1">
            <a:spLocks/>
          </p:cNvSpPr>
          <p:nvPr/>
        </p:nvSpPr>
        <p:spPr>
          <a:xfrm>
            <a:off x="328513" y="42316"/>
            <a:ext cx="7800150" cy="11219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Finally lets put together computation of the negative log likelihood along with its gradient in a way that will be easier for the </a:t>
            </a:r>
            <a:r>
              <a:rPr lang="en-US" sz="2000" dirty="0" err="1" smtClean="0">
                <a:latin typeface="Courier"/>
                <a:cs typeface="Courier"/>
              </a:rPr>
              <a:t>optim</a:t>
            </a:r>
            <a:r>
              <a:rPr lang="en-US" sz="2000" dirty="0" smtClean="0">
                <a:latin typeface="Times New Roman"/>
                <a:cs typeface="Times New Roman"/>
              </a:rPr>
              <a:t> function to take as input: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42353" y="1209058"/>
            <a:ext cx="8029527" cy="5493813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Package up computation of </a:t>
            </a:r>
            <a:r>
              <a:rPr lang="en-US" sz="1300" dirty="0" err="1" smtClean="0">
                <a:solidFill>
                  <a:srgbClr val="FFFF00"/>
                </a:solidFill>
                <a:latin typeface="Courier"/>
                <a:cs typeface="Courier"/>
              </a:rPr>
              <a:t>nll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 and gradient:</a:t>
            </a:r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negloglik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function(w,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samples,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infer.method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infer.exact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 {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 # Make potentials with the parameter vector passed in.</a:t>
            </a: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 # Store in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crf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object for use with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infer.method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 # They are needed to get the Z corresponding to w passed in!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mpots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make.pots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(w,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rescaleQ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F,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replaceQ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T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In </a:t>
            </a:r>
            <a:r>
              <a:rPr lang="en-US" sz="1300" dirty="0" err="1" smtClean="0">
                <a:solidFill>
                  <a:srgbClr val="FFFF00"/>
                </a:solidFill>
                <a:latin typeface="Courier"/>
                <a:cs typeface="Courier"/>
              </a:rPr>
              <a:t>CRFutil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Compute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logZ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infer.info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infer.method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logZZ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infer.info$logZ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Compute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neg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log likelihood:</a:t>
            </a: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nInstances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nrow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(samples)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suffStat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crf$par.stat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nllk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&lt;- -w %*%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suffStat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+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nInstances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*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infer.info$logZ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Compute gradient of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neg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log likelihood, just like in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mrf.XXXX.nll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(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) of CRF: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grad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grad.negloglik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nInstances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suffStat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infer.method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All needed for </a:t>
            </a:r>
            <a:r>
              <a:rPr lang="en-US" sz="1300" dirty="0" err="1" smtClean="0">
                <a:solidFill>
                  <a:srgbClr val="FFFF00"/>
                </a:solidFill>
                <a:latin typeface="Courier"/>
                <a:cs typeface="Courier"/>
              </a:rPr>
              <a:t>optim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. Store in </a:t>
            </a:r>
            <a:r>
              <a:rPr lang="en-US" sz="1300" dirty="0" err="1" smtClean="0">
                <a:solidFill>
                  <a:srgbClr val="FFFF00"/>
                </a:solidFill>
                <a:latin typeface="Courier"/>
                <a:cs typeface="Courier"/>
              </a:rPr>
              <a:t>crf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 object:</a:t>
            </a: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$par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&lt;- w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$nll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nllk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$gradient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grad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return(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nllk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}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391766" y="3545596"/>
            <a:ext cx="3445877" cy="4042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2196" y="3599420"/>
            <a:ext cx="3186623" cy="310713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H="1">
            <a:off x="4709243" y="3910133"/>
            <a:ext cx="912746" cy="28371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43690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 txBox="1">
            <a:spLocks/>
          </p:cNvSpPr>
          <p:nvPr/>
        </p:nvSpPr>
        <p:spPr>
          <a:xfrm>
            <a:off x="540161" y="134926"/>
            <a:ext cx="7800150" cy="5794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OK! </a:t>
            </a:r>
            <a:r>
              <a:rPr lang="en-US" sz="2000" dirty="0">
                <a:latin typeface="Times New Roman"/>
                <a:cs typeface="Times New Roman"/>
              </a:rPr>
              <a:t>N</a:t>
            </a:r>
            <a:r>
              <a:rPr lang="en-US" sz="2000" dirty="0" smtClean="0">
                <a:latin typeface="Times New Roman"/>
                <a:cs typeface="Times New Roman"/>
              </a:rPr>
              <a:t>ow we’re ready to compute: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64563" y="732778"/>
            <a:ext cx="8638024" cy="6093977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First compute the sufficient stats needed by the likelihood and its’ grad</a:t>
            </a:r>
          </a:p>
          <a:p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fit$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par.stat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mrf.stat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(com,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Auxiliary, gradient convenience function. Follows </a:t>
            </a:r>
            <a:r>
              <a:rPr lang="en-US" sz="1300" dirty="0" err="1" smtClean="0">
                <a:solidFill>
                  <a:srgbClr val="FFFF00"/>
                </a:solidFill>
                <a:latin typeface="Courier"/>
                <a:cs typeface="Courier"/>
              </a:rPr>
              <a:t>train.mrf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 in CRF:</a:t>
            </a: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gradient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function(par,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...) {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crf$gradient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Lets use loopy-belief (</a:t>
            </a:r>
            <a:r>
              <a:rPr lang="en-US" sz="1300" dirty="0" err="1" smtClean="0">
                <a:solidFill>
                  <a:srgbClr val="FFB300"/>
                </a:solidFill>
                <a:latin typeface="Courier"/>
                <a:cs typeface="Courier"/>
              </a:rPr>
              <a:t>lbp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) to compute any needed inference quantities (Z and </a:t>
            </a:r>
            <a:r>
              <a:rPr lang="en-US" sz="1300" dirty="0" err="1" smtClean="0">
                <a:solidFill>
                  <a:srgbClr val="FFFF00"/>
                </a:solidFill>
                <a:latin typeface="Courier"/>
                <a:cs typeface="Courier"/>
              </a:rPr>
              <a:t>Bels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I had to </a:t>
            </a:r>
            <a:r>
              <a:rPr lang="en-US" sz="1300" u="sng" dirty="0" smtClean="0">
                <a:solidFill>
                  <a:srgbClr val="FF0000"/>
                </a:solidFill>
                <a:latin typeface="Courier"/>
                <a:cs typeface="Courier"/>
              </a:rPr>
              <a:t>run</a:t>
            </a:r>
            <a:r>
              <a:rPr lang="en-US" sz="1300" u="sng" dirty="0" smtClean="0">
                <a:solidFill>
                  <a:srgbClr val="FFFF00"/>
                </a:solidFill>
                <a:latin typeface="Courier"/>
                <a:cs typeface="Courier"/>
              </a:rPr>
              <a:t> </a:t>
            </a:r>
            <a:r>
              <a:rPr lang="en-US" sz="1300" u="sng" dirty="0" err="1" smtClean="0">
                <a:solidFill>
                  <a:srgbClr val="FF0000"/>
                </a:solidFill>
                <a:latin typeface="Courier"/>
                <a:cs typeface="Courier"/>
              </a:rPr>
              <a:t>optim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 3-times to reach convergence with LBP:</a:t>
            </a:r>
          </a:p>
          <a:p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infr.meth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300" dirty="0" err="1">
                <a:solidFill>
                  <a:srgbClr val="FFB300"/>
                </a:solidFill>
                <a:latin typeface="Courier"/>
                <a:cs typeface="Courier"/>
              </a:rPr>
              <a:t>infer.lbp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inference method needed for Z and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marginals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calcs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opt.info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&lt;- stats::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optim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  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optimize parameters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par          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fit$par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    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theta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fn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 = </a:t>
            </a:r>
            <a:r>
              <a:rPr lang="en-US" sz="1300" dirty="0" err="1">
                <a:solidFill>
                  <a:srgbClr val="FFB300"/>
                </a:solidFill>
                <a:latin typeface="Courier"/>
                <a:cs typeface="Courier"/>
              </a:rPr>
              <a:t>negloglik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  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objective function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gr           = gradient,    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grad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of </a:t>
            </a:r>
            <a:r>
              <a:rPr lang="en-US" sz="1300" dirty="0" err="1" smtClean="0">
                <a:solidFill>
                  <a:srgbClr val="FFFF00"/>
                </a:solidFill>
                <a:latin typeface="Courier"/>
                <a:cs typeface="Courier"/>
              </a:rPr>
              <a:t>obj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func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= fit,         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passed to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fn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/gr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samples      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      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passed to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fn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/gr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infer.method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infr.meth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  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passed to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fn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/gr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update.crfQ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= TRUE,        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passed to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fn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/gr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method       = "L-BFGS-B",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control      = list(trace = 1, REPORT=1))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opt.info$convergence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opt.info$message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fit$gradient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fit$nll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Examine the gradient terms at the minimum in more detail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N.E.hat.theta.phi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num.samps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*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feature.means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(fit,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infr.meth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             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fit$par.stat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grad          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E.hat.theta.phi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- s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cbind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N.E.hat.theta.phi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s, grad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7920" y="195060"/>
            <a:ext cx="2173974" cy="439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0799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1333500"/>
            <a:ext cx="5016500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7365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70387" y="150658"/>
            <a:ext cx="8638024" cy="1492716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Optimized pots:</a:t>
            </a:r>
          </a:p>
          <a:p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fit$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node.pot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fit$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edge.pot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Optimized </a:t>
            </a:r>
            <a:r>
              <a:rPr lang="en-US" sz="1300" dirty="0" err="1" smtClean="0">
                <a:solidFill>
                  <a:srgbClr val="FFFF00"/>
                </a:solidFill>
                <a:latin typeface="Courier"/>
                <a:cs typeface="Courier"/>
              </a:rPr>
              <a:t>marginals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lbp.margials.info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infer.lbp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(fit)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lbp.margials.info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4011" y="1800306"/>
            <a:ext cx="2039556" cy="4947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7815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latin typeface="Times New Roman"/>
                <a:cs typeface="Times New Roman"/>
              </a:rPr>
              <a:t>M</a:t>
            </a:r>
            <a:r>
              <a:rPr lang="en-US" sz="2200" dirty="0" smtClean="0">
                <a:latin typeface="Times New Roman"/>
                <a:cs typeface="Times New Roman"/>
              </a:rPr>
              <a:t>aking an analogy with physics, log potentials are like energies associated with particles in a many-body system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153068" y="1411379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i="1" dirty="0" err="1" smtClean="0">
                <a:latin typeface="Symbol" charset="2"/>
                <a:cs typeface="Symbol" charset="2"/>
              </a:rPr>
              <a:t>y</a:t>
            </a:r>
            <a:r>
              <a:rPr lang="en-US" sz="2200" i="1" baseline="-25000" dirty="0" err="1" smtClean="0">
                <a:latin typeface="Times New Roman"/>
                <a:cs typeface="Times New Roman"/>
              </a:rPr>
              <a:t>ij</a:t>
            </a:r>
            <a:r>
              <a:rPr lang="en-US" sz="2200" dirty="0" smtClean="0">
                <a:latin typeface="Times New Roman"/>
                <a:cs typeface="Times New Roman"/>
              </a:rPr>
              <a:t>: Energies between particles at node </a:t>
            </a:r>
            <a:r>
              <a:rPr lang="en-US" sz="2200" i="1" dirty="0" err="1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 and </a:t>
            </a:r>
            <a:r>
              <a:rPr lang="en-US" sz="2200" i="1" dirty="0" smtClean="0">
                <a:latin typeface="Times New Roman"/>
                <a:cs typeface="Times New Roman"/>
              </a:rPr>
              <a:t>j</a:t>
            </a:r>
            <a:r>
              <a:rPr lang="en-US" sz="2200" dirty="0" smtClean="0">
                <a:latin typeface="Times New Roman"/>
                <a:cs typeface="Times New Roman"/>
              </a:rPr>
              <a:t> which directly feel each other. 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1536390" y="2269319"/>
            <a:ext cx="7123308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In the </a:t>
            </a:r>
            <a:r>
              <a:rPr lang="en-US" sz="2000" dirty="0" err="1" smtClean="0">
                <a:latin typeface="Times New Roman"/>
                <a:cs typeface="Times New Roman"/>
              </a:rPr>
              <a:t>Ising</a:t>
            </a:r>
            <a:r>
              <a:rPr lang="en-US" sz="2000" dirty="0" smtClean="0">
                <a:latin typeface="Times New Roman"/>
                <a:cs typeface="Times New Roman"/>
              </a:rPr>
              <a:t> model: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002" y="2951510"/>
            <a:ext cx="8604737" cy="22078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173" y="3378968"/>
            <a:ext cx="8604504" cy="22263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556" y="3826851"/>
            <a:ext cx="8604504" cy="22247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732" y="4266671"/>
            <a:ext cx="8604504" cy="214245"/>
          </a:xfrm>
          <a:prstGeom prst="rect">
            <a:avLst/>
          </a:prstGeom>
        </p:spPr>
      </p:pic>
      <p:sp>
        <p:nvSpPr>
          <p:cNvPr id="16" name="Content Placeholder 2"/>
          <p:cNvSpPr txBox="1">
            <a:spLocks/>
          </p:cNvSpPr>
          <p:nvPr/>
        </p:nvSpPr>
        <p:spPr>
          <a:xfrm>
            <a:off x="601414" y="4924328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For these reasons we’ll refer to log potentials as </a:t>
            </a:r>
            <a:r>
              <a:rPr lang="en-US" sz="2200" b="1" dirty="0" smtClean="0">
                <a:latin typeface="Times New Roman"/>
                <a:cs typeface="Times New Roman"/>
              </a:rPr>
              <a:t>one-body (node) </a:t>
            </a:r>
            <a:r>
              <a:rPr lang="en-US" sz="2200" dirty="0" smtClean="0">
                <a:latin typeface="Times New Roman"/>
                <a:cs typeface="Times New Roman"/>
              </a:rPr>
              <a:t>and </a:t>
            </a:r>
            <a:r>
              <a:rPr lang="en-US" sz="2200" b="1" dirty="0" smtClean="0">
                <a:latin typeface="Times New Roman"/>
                <a:cs typeface="Times New Roman"/>
              </a:rPr>
              <a:t>two-body (edge) </a:t>
            </a:r>
            <a:r>
              <a:rPr lang="en-US" sz="2200" b="1" i="1" dirty="0" smtClean="0">
                <a:latin typeface="Times New Roman"/>
                <a:cs typeface="Times New Roman"/>
              </a:rPr>
              <a:t>energies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70516" y="6356141"/>
            <a:ext cx="3802953" cy="32347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61325" y="5795842"/>
            <a:ext cx="3283854" cy="296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5296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6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8132" y="291055"/>
            <a:ext cx="2421991" cy="617831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394988" y="6488668"/>
            <a:ext cx="27751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Model inferences from LBP</a:t>
            </a:r>
            <a:endParaRPr lang="en-US" dirty="0">
              <a:latin typeface="Times New Roman"/>
              <a:cs typeface="Times New Roman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3362" y="310575"/>
            <a:ext cx="2356494" cy="616486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894143" y="6475438"/>
            <a:ext cx="38138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Exact model inferences for comparison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356578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347065" y="2775726"/>
            <a:ext cx="68684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Beneath here I’m still working on it.</a:t>
            </a:r>
          </a:p>
        </p:txBody>
      </p:sp>
    </p:spTree>
    <p:extLst>
      <p:ext uri="{BB962C8B-B14F-4D97-AF65-F5344CB8AC3E}">
        <p14:creationId xmlns:p14="http://schemas.microsoft.com/office/powerpoint/2010/main" val="25464933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1245727"/>
            <a:ext cx="7800150" cy="125898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In another approach to estimate the parameters, consider observing the state of all nodes in a configuration except for one, </a:t>
            </a:r>
            <a:r>
              <a:rPr lang="en-US" sz="2200" i="1" dirty="0" smtClean="0">
                <a:latin typeface="Times New Roman"/>
                <a:cs typeface="Times New Roman"/>
              </a:rPr>
              <a:t>X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.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343850" y="2283568"/>
            <a:ext cx="7121857" cy="5803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The probability of </a:t>
            </a:r>
            <a:r>
              <a:rPr lang="en-US" sz="2000" i="1" dirty="0" smtClean="0">
                <a:latin typeface="Times New Roman"/>
                <a:cs typeface="Times New Roman"/>
              </a:rPr>
              <a:t>X</a:t>
            </a:r>
            <a:r>
              <a:rPr lang="en-US" sz="20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smtClean="0">
                <a:latin typeface="Times New Roman"/>
                <a:cs typeface="Times New Roman"/>
              </a:rPr>
              <a:t>given the realized states of the other nodes is: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1248" y="3180851"/>
            <a:ext cx="6822112" cy="340690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1342302" y="3674105"/>
            <a:ext cx="7121857" cy="79988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That is, this is the probability of </a:t>
            </a:r>
            <a:r>
              <a:rPr lang="en-US" sz="2000" i="1" dirty="0" smtClean="0">
                <a:latin typeface="Times New Roman"/>
                <a:cs typeface="Times New Roman"/>
              </a:rPr>
              <a:t>X</a:t>
            </a:r>
            <a:r>
              <a:rPr lang="en-US" sz="20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smtClean="0">
                <a:latin typeface="Times New Roman"/>
                <a:cs typeface="Times New Roman"/>
              </a:rPr>
              <a:t>conditioned on the state of all the other nodes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931319" y="302356"/>
            <a:ext cx="48646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Times New Roman"/>
                <a:cs typeface="Times New Roman"/>
              </a:rPr>
              <a:t>(Log) Pseudo-Likelihood</a:t>
            </a:r>
            <a:endParaRPr lang="en-US" sz="36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13200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3957877"/>
            <a:ext cx="7800150" cy="8567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normalization constant for this conditional is not a nightmare to evaluate: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219677" y="5773964"/>
            <a:ext cx="5709919" cy="5133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For </a:t>
            </a:r>
            <a:r>
              <a:rPr lang="en-US" sz="2000" dirty="0" err="1" smtClean="0">
                <a:latin typeface="Times New Roman"/>
                <a:cs typeface="Times New Roman"/>
              </a:rPr>
              <a:t>Ising</a:t>
            </a:r>
            <a:r>
              <a:rPr lang="en-US" sz="2000" dirty="0" smtClean="0">
                <a:latin typeface="Times New Roman"/>
                <a:cs typeface="Times New Roman"/>
              </a:rPr>
              <a:t>-like models, this is just two terms: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8278" y="4792812"/>
            <a:ext cx="3852463" cy="87670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425" y="6418644"/>
            <a:ext cx="7148457" cy="42582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32510" y="820621"/>
            <a:ext cx="5584741" cy="367192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664004" y="214649"/>
            <a:ext cx="7800150" cy="5112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Within the MRF model this conditional is proportional to: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47975" y="1455995"/>
            <a:ext cx="6812406" cy="348700"/>
          </a:xfrm>
          <a:prstGeom prst="rect">
            <a:avLst/>
          </a:prstGeom>
        </p:spPr>
      </p:pic>
      <p:sp>
        <p:nvSpPr>
          <p:cNvPr id="11" name="Content Placeholder 2"/>
          <p:cNvSpPr txBox="1">
            <a:spLocks/>
          </p:cNvSpPr>
          <p:nvPr/>
        </p:nvSpPr>
        <p:spPr>
          <a:xfrm>
            <a:off x="664004" y="1357551"/>
            <a:ext cx="1425090" cy="5112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With:</a:t>
            </a: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1022706" y="2725289"/>
            <a:ext cx="5622807" cy="5112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>
                <a:latin typeface="Times New Roman"/>
                <a:cs typeface="Times New Roman"/>
              </a:rPr>
              <a:t>w</a:t>
            </a:r>
            <a:r>
              <a:rPr lang="en-US" sz="2200" dirty="0" smtClean="0">
                <a:latin typeface="Times New Roman"/>
                <a:cs typeface="Times New Roman"/>
              </a:rPr>
              <a:t>e can express this conditional as: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52541" y="3210917"/>
            <a:ext cx="4391302" cy="65418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69881" y="1953741"/>
            <a:ext cx="6083095" cy="784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9294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2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Left Brace 9"/>
          <p:cNvSpPr/>
          <p:nvPr/>
        </p:nvSpPr>
        <p:spPr>
          <a:xfrm rot="16200000">
            <a:off x="1763018" y="2615665"/>
            <a:ext cx="564485" cy="1576007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2039840" y="3673083"/>
            <a:ext cx="0" cy="24328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3264" y="1141802"/>
            <a:ext cx="3051378" cy="76473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2052" y="2555219"/>
            <a:ext cx="4729674" cy="81240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3801" y="3737744"/>
            <a:ext cx="4076672" cy="84158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63801" y="4927753"/>
            <a:ext cx="4540328" cy="81742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17894" y="5947703"/>
            <a:ext cx="6814663" cy="893066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601412" y="191798"/>
            <a:ext cx="7800150" cy="11707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The likelihood of the MRF for an observation of a particular configuration can be a approximated as a product of these conditional likelihoods: 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327330" y="1941456"/>
            <a:ext cx="46022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Called a </a:t>
            </a:r>
            <a:r>
              <a:rPr lang="en-US" b="1" dirty="0" smtClean="0">
                <a:latin typeface="Times New Roman"/>
                <a:cs typeface="Times New Roman"/>
              </a:rPr>
              <a:t>pseudo-likelihood</a:t>
            </a:r>
            <a:r>
              <a:rPr lang="en-US" dirty="0" smtClean="0">
                <a:latin typeface="Times New Roman"/>
                <a:cs typeface="Times New Roman"/>
              </a:rPr>
              <a:t> for configuration </a:t>
            </a:r>
            <a:r>
              <a:rPr lang="en-US" b="1" dirty="0" smtClean="0">
                <a:latin typeface="Times New Roman"/>
                <a:cs typeface="Times New Roman"/>
              </a:rPr>
              <a:t>X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6534815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283" y="2999952"/>
            <a:ext cx="6133910" cy="737964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843605" y="2293942"/>
            <a:ext cx="7800150" cy="5791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latin typeface="Times New Roman"/>
                <a:cs typeface="Times New Roman"/>
              </a:rPr>
              <a:t>T</a:t>
            </a:r>
            <a:r>
              <a:rPr lang="en-US" sz="2200" dirty="0" smtClean="0">
                <a:latin typeface="Times New Roman"/>
                <a:cs typeface="Times New Roman"/>
              </a:rPr>
              <a:t>aking the log: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641319" y="444019"/>
            <a:ext cx="7800150" cy="11707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total likelihood for a </a:t>
            </a:r>
            <a:r>
              <a:rPr lang="en-US" sz="2200" i="1" u="sng" dirty="0" smtClean="0">
                <a:latin typeface="Times New Roman"/>
                <a:cs typeface="Times New Roman"/>
              </a:rPr>
              <a:t>sample of configurations</a:t>
            </a:r>
            <a:r>
              <a:rPr lang="en-US" sz="2200" dirty="0" smtClean="0">
                <a:latin typeface="Times New Roman"/>
                <a:cs typeface="Times New Roman"/>
              </a:rPr>
              <a:t> (</a:t>
            </a:r>
            <a:r>
              <a:rPr lang="en-US" sz="2200" i="1" dirty="0" smtClean="0">
                <a:latin typeface="Times New Roman"/>
                <a:cs typeface="Times New Roman"/>
              </a:rPr>
              <a:t>N</a:t>
            </a:r>
            <a:r>
              <a:rPr lang="en-US" sz="2200" dirty="0" smtClean="0">
                <a:latin typeface="Times New Roman"/>
                <a:cs typeface="Times New Roman"/>
              </a:rPr>
              <a:t> of them) is then approximately: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4146" y="1396164"/>
            <a:ext cx="4542688" cy="70144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909" y="4625600"/>
            <a:ext cx="7903548" cy="699135"/>
          </a:xfrm>
          <a:prstGeom prst="rect">
            <a:avLst/>
          </a:prstGeom>
        </p:spPr>
      </p:pic>
      <p:sp>
        <p:nvSpPr>
          <p:cNvPr id="14" name="Left Brace 13"/>
          <p:cNvSpPr/>
          <p:nvPr/>
        </p:nvSpPr>
        <p:spPr>
          <a:xfrm rot="16200000">
            <a:off x="1503425" y="2830930"/>
            <a:ext cx="449021" cy="2117289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1725732" y="4114086"/>
            <a:ext cx="0" cy="69331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90463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4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369139" y="2106223"/>
            <a:ext cx="1972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feature formulation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653987" y="2059414"/>
            <a:ext cx="28007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feature function formulation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07036" y="357781"/>
            <a:ext cx="33387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Note the correspondence:</a:t>
            </a: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9" name="Right Brace 8"/>
          <p:cNvSpPr/>
          <p:nvPr/>
        </p:nvSpPr>
        <p:spPr>
          <a:xfrm rot="5400000">
            <a:off x="2954294" y="137251"/>
            <a:ext cx="482844" cy="3361485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Brace 9"/>
          <p:cNvSpPr/>
          <p:nvPr/>
        </p:nvSpPr>
        <p:spPr>
          <a:xfrm rot="5400000">
            <a:off x="6751115" y="-288890"/>
            <a:ext cx="437994" cy="4187305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-1298222" y="11288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6222" y="2675140"/>
            <a:ext cx="5866815" cy="75613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6222" y="3431277"/>
            <a:ext cx="5408624" cy="550747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141" y="993792"/>
            <a:ext cx="9144000" cy="7112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245792" y="4234369"/>
            <a:ext cx="840229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 smtClean="0">
                <a:latin typeface="Times New Roman"/>
                <a:cs typeface="Times New Roman"/>
              </a:rPr>
              <a:t>Note</a:t>
            </a:r>
            <a:r>
              <a:rPr lang="en-US" sz="2000" dirty="0" smtClean="0">
                <a:latin typeface="Times New Roman"/>
                <a:cs typeface="Times New Roman"/>
              </a:rPr>
              <a:t>: </a:t>
            </a:r>
            <a:r>
              <a:rPr lang="en-US" sz="2000" dirty="0">
                <a:latin typeface="Times New Roman"/>
                <a:cs typeface="Times New Roman"/>
              </a:rPr>
              <a:t>W</a:t>
            </a:r>
            <a:r>
              <a:rPr lang="en-US" sz="2000" dirty="0" smtClean="0">
                <a:latin typeface="Times New Roman"/>
                <a:cs typeface="Times New Roman"/>
              </a:rPr>
              <a:t>hen </a:t>
            </a:r>
            <a:r>
              <a:rPr lang="en-US" sz="2000" dirty="0" smtClean="0">
                <a:latin typeface="Times New Roman"/>
                <a:cs typeface="Times New Roman"/>
              </a:rPr>
              <a:t>using the feature formulation: We can’t just use the feature vector for configuration </a:t>
            </a:r>
            <a:r>
              <a:rPr lang="en-US" sz="2000" b="1" dirty="0" smtClean="0">
                <a:latin typeface="Times New Roman"/>
                <a:cs typeface="Times New Roman"/>
              </a:rPr>
              <a:t>X</a:t>
            </a:r>
            <a:r>
              <a:rPr lang="en-US" sz="2000" dirty="0" smtClean="0">
                <a:latin typeface="Times New Roman"/>
                <a:cs typeface="Times New Roman"/>
              </a:rPr>
              <a:t>,    </a:t>
            </a:r>
            <a:r>
              <a:rPr lang="en-US" sz="2000" b="1" dirty="0" smtClean="0">
                <a:latin typeface="Times New Roman"/>
                <a:cs typeface="Times New Roman"/>
              </a:rPr>
              <a:t>       </a:t>
            </a:r>
            <a:r>
              <a:rPr lang="en-US" sz="2000" dirty="0" smtClean="0">
                <a:latin typeface="Times New Roman"/>
                <a:cs typeface="Times New Roman"/>
              </a:rPr>
              <a:t>. The component formulas </a:t>
            </a:r>
            <a:r>
              <a:rPr lang="en-US" sz="2000" i="1" u="sng" dirty="0" smtClean="0">
                <a:latin typeface="Times New Roman"/>
                <a:cs typeface="Times New Roman"/>
              </a:rPr>
              <a:t>for each</a:t>
            </a:r>
            <a:r>
              <a:rPr lang="en-US" sz="2000" dirty="0" smtClean="0">
                <a:latin typeface="Times New Roman"/>
                <a:cs typeface="Times New Roman"/>
              </a:rPr>
              <a:t> </a:t>
            </a:r>
            <a:r>
              <a:rPr lang="en-US" sz="2000" i="1" dirty="0" err="1" smtClean="0">
                <a:latin typeface="Symbol" charset="2"/>
                <a:cs typeface="Symbol" charset="2"/>
              </a:rPr>
              <a:t>f</a:t>
            </a:r>
            <a:r>
              <a:rPr lang="en-US" sz="2000" i="1" baseline="-25000" dirty="0" err="1" smtClean="0">
                <a:latin typeface="Times New Roman"/>
                <a:cs typeface="Times New Roman"/>
              </a:rPr>
              <a:t>l</a:t>
            </a:r>
            <a:r>
              <a:rPr lang="en-US" sz="2000" baseline="-25000" dirty="0" smtClean="0">
                <a:latin typeface="Times New Roman"/>
                <a:cs typeface="Times New Roman"/>
              </a:rPr>
              <a:t>[</a:t>
            </a:r>
            <a:r>
              <a:rPr lang="en-US" sz="2000" i="1" baseline="-25000" dirty="0" err="1" smtClean="0">
                <a:latin typeface="Times New Roman"/>
                <a:cs typeface="Times New Roman"/>
              </a:rPr>
              <a:t>i</a:t>
            </a:r>
            <a:r>
              <a:rPr lang="en-US" sz="2000" baseline="-25000" dirty="0" smtClean="0">
                <a:latin typeface="Times New Roman"/>
                <a:cs typeface="Times New Roman"/>
              </a:rPr>
              <a:t>]</a:t>
            </a:r>
            <a:r>
              <a:rPr lang="en-US" sz="2000" dirty="0" smtClean="0">
                <a:latin typeface="Times New Roman"/>
                <a:cs typeface="Times New Roman"/>
              </a:rPr>
              <a:t> and </a:t>
            </a:r>
            <a:r>
              <a:rPr lang="en-US" sz="2000" i="1" dirty="0" err="1" smtClean="0">
                <a:latin typeface="Symbol" charset="2"/>
                <a:cs typeface="Symbol" charset="2"/>
              </a:rPr>
              <a:t>f</a:t>
            </a:r>
            <a:r>
              <a:rPr lang="en-US" sz="2000" i="1" baseline="-25000" dirty="0" err="1" smtClean="0">
                <a:latin typeface="Times New Roman"/>
                <a:cs typeface="Times New Roman"/>
              </a:rPr>
              <a:t>l</a:t>
            </a:r>
            <a:r>
              <a:rPr lang="en-US" sz="2000" baseline="-25000" dirty="0" smtClean="0">
                <a:latin typeface="Times New Roman"/>
                <a:cs typeface="Times New Roman"/>
              </a:rPr>
              <a:t>[</a:t>
            </a:r>
            <a:r>
              <a:rPr lang="en-US" sz="2000" i="1" baseline="-25000" dirty="0" err="1" smtClean="0">
                <a:latin typeface="Times New Roman"/>
                <a:cs typeface="Times New Roman"/>
              </a:rPr>
              <a:t>ij</a:t>
            </a:r>
            <a:r>
              <a:rPr lang="en-US" sz="2000" baseline="-25000" dirty="0" smtClean="0">
                <a:latin typeface="Times New Roman"/>
                <a:cs typeface="Times New Roman"/>
              </a:rPr>
              <a:t>]</a:t>
            </a:r>
            <a:r>
              <a:rPr lang="en-US" sz="2000" dirty="0" smtClean="0">
                <a:latin typeface="Times New Roman"/>
                <a:cs typeface="Times New Roman"/>
              </a:rPr>
              <a:t> must be used because the value of </a:t>
            </a:r>
            <a:r>
              <a:rPr lang="en-US" sz="2000" i="1" dirty="0" err="1" smtClean="0">
                <a:latin typeface="Symbol" charset="2"/>
                <a:cs typeface="Symbol" charset="2"/>
              </a:rPr>
              <a:t>f</a:t>
            </a:r>
            <a:r>
              <a:rPr lang="en-US" sz="2000" i="1" baseline="-25000" dirty="0" err="1" smtClean="0">
                <a:latin typeface="Times New Roman"/>
                <a:cs typeface="Times New Roman"/>
              </a:rPr>
              <a:t>l</a:t>
            </a:r>
            <a:r>
              <a:rPr lang="en-US" sz="2000" dirty="0" smtClean="0">
                <a:latin typeface="Times New Roman"/>
                <a:cs typeface="Times New Roman"/>
              </a:rPr>
              <a:t> depends on the states of </a:t>
            </a:r>
            <a:r>
              <a:rPr lang="en-US" sz="2000" i="1" u="sng" dirty="0" smtClean="0">
                <a:latin typeface="Times New Roman"/>
                <a:cs typeface="Times New Roman"/>
              </a:rPr>
              <a:t>all</a:t>
            </a:r>
            <a:r>
              <a:rPr lang="en-US" sz="2000" dirty="0" smtClean="0">
                <a:latin typeface="Times New Roman"/>
                <a:cs typeface="Times New Roman"/>
              </a:rPr>
              <a:t> nodes associated with </a:t>
            </a:r>
            <a:r>
              <a:rPr lang="en-US" sz="2000" i="1" dirty="0" err="1" smtClean="0">
                <a:latin typeface="Symbol" charset="2"/>
                <a:cs typeface="Symbol" charset="2"/>
              </a:rPr>
              <a:t>q</a:t>
            </a:r>
            <a:r>
              <a:rPr lang="en-US" sz="2000" i="1" baseline="-25000" dirty="0" err="1" smtClean="0">
                <a:latin typeface="Times New Roman"/>
                <a:cs typeface="Times New Roman"/>
              </a:rPr>
              <a:t>l</a:t>
            </a:r>
            <a:r>
              <a:rPr lang="en-US" sz="2000" dirty="0" smtClean="0">
                <a:latin typeface="Times New Roman"/>
                <a:cs typeface="Times New Roman"/>
              </a:rPr>
              <a:t> in general.</a:t>
            </a:r>
            <a:endParaRPr lang="en-US" sz="2000" dirty="0">
              <a:latin typeface="Times New Roman"/>
              <a:cs typeface="Times New Roman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83404" y="4615067"/>
            <a:ext cx="604519" cy="279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9674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 animBg="1"/>
      <p:bldP spid="10" grpId="0" animBg="1"/>
      <p:bldP spid="18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47937" y="891848"/>
            <a:ext cx="33265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>
                <a:latin typeface="Times New Roman"/>
                <a:cs typeface="Times New Roman"/>
              </a:rPr>
              <a:t>F</a:t>
            </a:r>
            <a:r>
              <a:rPr lang="en-US" sz="2400" dirty="0" smtClean="0">
                <a:latin typeface="Times New Roman"/>
                <a:cs typeface="Times New Roman"/>
              </a:rPr>
              <a:t>or node parameters </a:t>
            </a:r>
            <a:r>
              <a:rPr lang="en-US" sz="2400" dirty="0" smtClean="0">
                <a:latin typeface="Symbol" charset="2"/>
                <a:cs typeface="Symbol" charset="2"/>
              </a:rPr>
              <a:t>t</a:t>
            </a:r>
            <a:r>
              <a:rPr lang="en-US" sz="2400" dirty="0" smtClean="0">
                <a:latin typeface="Times New Roman"/>
                <a:cs typeface="Times New Roman"/>
              </a:rPr>
              <a:t>: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47937" y="3386475"/>
            <a:ext cx="33778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For edge parameters </a:t>
            </a:r>
            <a:r>
              <a:rPr lang="en-US" sz="2400" dirty="0" smtClean="0">
                <a:latin typeface="Symbol" charset="2"/>
                <a:cs typeface="Symbol" charset="2"/>
              </a:rPr>
              <a:t>w</a:t>
            </a:r>
            <a:r>
              <a:rPr lang="en-US" sz="2400" dirty="0" smtClean="0">
                <a:latin typeface="Times New Roman"/>
                <a:cs typeface="Times New Roman"/>
              </a:rPr>
              <a:t>:</a:t>
            </a:r>
            <a:endParaRPr lang="en-US" sz="2400" dirty="0">
              <a:latin typeface="Times New Roman"/>
              <a:cs typeface="Times New Roman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4494381" y="4635087"/>
            <a:ext cx="0" cy="33690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>
            <a:off x="451287" y="4971994"/>
            <a:ext cx="403313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2111288" y="4635087"/>
            <a:ext cx="0" cy="33690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111289" y="5077264"/>
            <a:ext cx="239736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Times New Roman"/>
                <a:cs typeface="Times New Roman"/>
              </a:rPr>
              <a:t>A little extra notation for edges to show what nodes are associated with parameter </a:t>
            </a:r>
            <a:r>
              <a:rPr lang="en-US" sz="1400" i="1" dirty="0" smtClean="0">
                <a:latin typeface="Times New Roman"/>
                <a:cs typeface="Times New Roman"/>
              </a:rPr>
              <a:t>k</a:t>
            </a:r>
            <a:r>
              <a:rPr lang="en-US" sz="1400" dirty="0" smtClean="0">
                <a:latin typeface="Times New Roman"/>
                <a:cs typeface="Times New Roman"/>
              </a:rPr>
              <a:t> </a:t>
            </a:r>
            <a:endParaRPr lang="en-US" sz="1400" dirty="0">
              <a:latin typeface="Times New Roman"/>
              <a:cs typeface="Times New Roman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4439186" y="2034925"/>
            <a:ext cx="0" cy="33690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1184474" y="2371832"/>
            <a:ext cx="325360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2797523" y="2034925"/>
            <a:ext cx="0" cy="33690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227014" y="2397722"/>
            <a:ext cx="481065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Times New Roman"/>
                <a:cs typeface="Times New Roman"/>
              </a:rPr>
              <a:t>A little extra notation to indicate node </a:t>
            </a:r>
            <a:r>
              <a:rPr lang="en-US" sz="1400" i="1" dirty="0" err="1" smtClean="0">
                <a:latin typeface="Times New Roman"/>
                <a:cs typeface="Times New Roman"/>
              </a:rPr>
              <a:t>i</a:t>
            </a:r>
            <a:r>
              <a:rPr lang="en-US" sz="1400" dirty="0" smtClean="0">
                <a:latin typeface="Times New Roman"/>
                <a:cs typeface="Times New Roman"/>
              </a:rPr>
              <a:t> is associated with parameter </a:t>
            </a:r>
            <a:r>
              <a:rPr lang="en-US" sz="1400" i="1" dirty="0" smtClean="0">
                <a:latin typeface="Times New Roman"/>
                <a:cs typeface="Times New Roman"/>
              </a:rPr>
              <a:t>k</a:t>
            </a:r>
            <a:r>
              <a:rPr lang="en-US" sz="1400" dirty="0" smtClean="0">
                <a:latin typeface="Times New Roman"/>
                <a:cs typeface="Times New Roman"/>
              </a:rPr>
              <a:t>. Though </a:t>
            </a:r>
            <a:r>
              <a:rPr lang="en-US" sz="1400" i="1" dirty="0" err="1" smtClean="0">
                <a:latin typeface="Times New Roman"/>
                <a:cs typeface="Times New Roman"/>
              </a:rPr>
              <a:t>i</a:t>
            </a:r>
            <a:r>
              <a:rPr lang="en-US" sz="1400" dirty="0" smtClean="0">
                <a:latin typeface="Times New Roman"/>
                <a:cs typeface="Times New Roman"/>
              </a:rPr>
              <a:t> and </a:t>
            </a:r>
            <a:r>
              <a:rPr lang="en-US" sz="1400" i="1" dirty="0" smtClean="0">
                <a:latin typeface="Times New Roman"/>
                <a:cs typeface="Times New Roman"/>
              </a:rPr>
              <a:t>k</a:t>
            </a:r>
            <a:r>
              <a:rPr lang="en-US" sz="1400" dirty="0" smtClean="0">
                <a:latin typeface="Times New Roman"/>
                <a:cs typeface="Times New Roman"/>
              </a:rPr>
              <a:t> are often the same number, </a:t>
            </a:r>
            <a:r>
              <a:rPr lang="en-US" sz="1400" dirty="0">
                <a:latin typeface="Times New Roman"/>
                <a:cs typeface="Times New Roman"/>
              </a:rPr>
              <a:t>t</a:t>
            </a:r>
            <a:r>
              <a:rPr lang="en-US" sz="1400" dirty="0" smtClean="0">
                <a:latin typeface="Times New Roman"/>
                <a:cs typeface="Times New Roman"/>
              </a:rPr>
              <a:t>hey can differ depending on the parameterization scheme.</a:t>
            </a:r>
            <a:endParaRPr lang="en-US" sz="1400" dirty="0">
              <a:latin typeface="Times New Roman"/>
              <a:cs typeface="Times New Roman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526" y="1353513"/>
            <a:ext cx="6909505" cy="830359"/>
          </a:xfrm>
          <a:prstGeom prst="rect">
            <a:avLst/>
          </a:prstGeom>
        </p:spPr>
      </p:pic>
      <p:cxnSp>
        <p:nvCxnSpPr>
          <p:cNvPr id="19" name="Straight Arrow Connector 18"/>
          <p:cNvCxnSpPr/>
          <p:nvPr/>
        </p:nvCxnSpPr>
        <p:spPr>
          <a:xfrm flipV="1">
            <a:off x="1194590" y="2030366"/>
            <a:ext cx="0" cy="33690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84" y="3987922"/>
            <a:ext cx="9043584" cy="823518"/>
          </a:xfrm>
          <a:prstGeom prst="rect">
            <a:avLst/>
          </a:prstGeom>
        </p:spPr>
      </p:pic>
      <p:cxnSp>
        <p:nvCxnSpPr>
          <p:cNvPr id="20" name="Straight Arrow Connector 19"/>
          <p:cNvCxnSpPr/>
          <p:nvPr/>
        </p:nvCxnSpPr>
        <p:spPr>
          <a:xfrm flipV="1">
            <a:off x="451271" y="4644797"/>
            <a:ext cx="0" cy="33690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2883149" y="162599"/>
            <a:ext cx="350338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latin typeface="Times New Roman"/>
                <a:cs typeface="Times New Roman"/>
              </a:rPr>
              <a:t>Recall: Features</a:t>
            </a:r>
            <a:endParaRPr lang="en-US" sz="40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371671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4" grpId="0"/>
      <p:bldP spid="18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357293" y="24834"/>
            <a:ext cx="4275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Log L </a:t>
            </a:r>
            <a:r>
              <a:rPr lang="en-US" dirty="0" err="1" smtClean="0"/>
              <a:t>vs</a:t>
            </a:r>
            <a:r>
              <a:rPr lang="en-US" dirty="0" smtClean="0"/>
              <a:t> </a:t>
            </a:r>
            <a:r>
              <a:rPr lang="en-US" dirty="0" smtClean="0"/>
              <a:t>pseudo log L, </a:t>
            </a:r>
            <a:r>
              <a:rPr lang="en-US" dirty="0" err="1" smtClean="0"/>
              <a:t>Pr</a:t>
            </a:r>
            <a:r>
              <a:rPr lang="en-US" dirty="0" smtClean="0"/>
              <a:t> </a:t>
            </a:r>
            <a:r>
              <a:rPr lang="en-US" dirty="0" err="1" smtClean="0"/>
              <a:t>vs</a:t>
            </a:r>
            <a:r>
              <a:rPr lang="en-US" dirty="0" smtClean="0"/>
              <a:t> prod </a:t>
            </a:r>
            <a:r>
              <a:rPr lang="en-US" dirty="0" err="1" smtClean="0"/>
              <a:t>Pr</a:t>
            </a:r>
            <a:r>
              <a:rPr lang="en-US" dirty="0" smtClean="0"/>
              <a:t> function</a:t>
            </a:r>
            <a:endParaRPr lang="en-US" dirty="0"/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641319" y="444019"/>
            <a:ext cx="7800150" cy="11707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For the purposes of future expositions, let </a:t>
            </a:r>
            <a:r>
              <a:rPr lang="en-US" sz="2200" dirty="0" smtClean="0">
                <a:latin typeface="Times New Roman"/>
                <a:cs typeface="Times New Roman"/>
              </a:rPr>
              <a:t>us again consider the “weirdly” parameterized triangle model on slide 44. Use the sample: 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 = {(1,1,1), (1,2,1), (2,2,1), (2,2,2)}</a:t>
            </a:r>
            <a:endParaRPr lang="en-US" sz="2200" dirty="0" smtClean="0">
              <a:latin typeface="Times New Roman"/>
              <a:cs typeface="Times New Roman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3887681" y="2394563"/>
            <a:ext cx="943920" cy="986096"/>
            <a:chOff x="2902001" y="1583311"/>
            <a:chExt cx="943920" cy="986096"/>
          </a:xfrm>
        </p:grpSpPr>
        <p:sp>
          <p:nvSpPr>
            <p:cNvPr id="6" name="Oval 5"/>
            <p:cNvSpPr/>
            <p:nvPr/>
          </p:nvSpPr>
          <p:spPr>
            <a:xfrm>
              <a:off x="2902001" y="1655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005259" y="1583311"/>
              <a:ext cx="84066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i="1" dirty="0" smtClean="0">
                  <a:latin typeface="Times New Roman"/>
                  <a:cs typeface="Times New Roman"/>
                </a:rPr>
                <a:t>X</a:t>
              </a:r>
              <a:r>
                <a:rPr lang="en-US" sz="4800" baseline="-25000" dirty="0" smtClean="0">
                  <a:latin typeface="Times New Roman"/>
                  <a:cs typeface="Times New Roman"/>
                </a:rPr>
                <a:t>2</a:t>
              </a:r>
              <a:endParaRPr lang="en-US" sz="4800" baseline="-25000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010918" y="4049062"/>
            <a:ext cx="947260" cy="933960"/>
            <a:chOff x="2101901" y="3159447"/>
            <a:chExt cx="947260" cy="933960"/>
          </a:xfrm>
        </p:grpSpPr>
        <p:sp>
          <p:nvSpPr>
            <p:cNvPr id="9" name="Oval 8"/>
            <p:cNvSpPr/>
            <p:nvPr/>
          </p:nvSpPr>
          <p:spPr>
            <a:xfrm>
              <a:off x="2101901" y="3179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208499" y="3159447"/>
              <a:ext cx="84066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i="1" dirty="0" smtClean="0">
                  <a:latin typeface="Times New Roman"/>
                  <a:cs typeface="Times New Roman"/>
                </a:rPr>
                <a:t>X</a:t>
              </a:r>
              <a:r>
                <a:rPr lang="en-US" sz="4800" baseline="-25000" dirty="0" smtClean="0">
                  <a:latin typeface="Times New Roman"/>
                  <a:cs typeface="Times New Roman"/>
                </a:rPr>
                <a:t>3</a:t>
              </a:r>
              <a:endParaRPr lang="en-US" sz="4800" baseline="-25000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628318" y="4052763"/>
            <a:ext cx="943920" cy="932624"/>
            <a:chOff x="2228901" y="1522483"/>
            <a:chExt cx="943920" cy="932624"/>
          </a:xfrm>
        </p:grpSpPr>
        <p:sp>
          <p:nvSpPr>
            <p:cNvPr id="12" name="Oval 11"/>
            <p:cNvSpPr/>
            <p:nvPr/>
          </p:nvSpPr>
          <p:spPr>
            <a:xfrm>
              <a:off x="2228901" y="15407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332159" y="1522483"/>
              <a:ext cx="84066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i="1" dirty="0" smtClean="0">
                  <a:latin typeface="Times New Roman"/>
                  <a:cs typeface="Times New Roman"/>
                </a:rPr>
                <a:t>X</a:t>
              </a:r>
              <a:r>
                <a:rPr lang="en-US" sz="4800" baseline="-25000" dirty="0" smtClean="0">
                  <a:latin typeface="Times New Roman"/>
                  <a:cs typeface="Times New Roman"/>
                </a:rPr>
                <a:t>1</a:t>
              </a:r>
              <a:endParaRPr lang="en-US" sz="4800" baseline="-25000" dirty="0">
                <a:latin typeface="Times New Roman"/>
                <a:cs typeface="Times New Roman"/>
              </a:endParaRPr>
            </a:p>
          </p:txBody>
        </p:sp>
      </p:grpSp>
      <p:cxnSp>
        <p:nvCxnSpPr>
          <p:cNvPr id="14" name="Straight Connector 13"/>
          <p:cNvCxnSpPr>
            <a:endCxn id="9" idx="2"/>
          </p:cNvCxnSpPr>
          <p:nvPr/>
        </p:nvCxnSpPr>
        <p:spPr>
          <a:xfrm flipV="1">
            <a:off x="3542718" y="4525822"/>
            <a:ext cx="14682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cxnSpLocks noChangeAspect="1"/>
          </p:cNvCxnSpPr>
          <p:nvPr/>
        </p:nvCxnSpPr>
        <p:spPr>
          <a:xfrm flipH="1" flipV="1">
            <a:off x="4776681" y="3096207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cxnSpLocks noChangeAspect="1"/>
          </p:cNvCxnSpPr>
          <p:nvPr/>
        </p:nvCxnSpPr>
        <p:spPr>
          <a:xfrm flipV="1">
            <a:off x="3234390" y="3123131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9691" y="4625593"/>
            <a:ext cx="1122612" cy="56783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3869" y="1845196"/>
            <a:ext cx="1116659" cy="56482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8178" y="4641982"/>
            <a:ext cx="1123062" cy="568061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1655" y="3141112"/>
            <a:ext cx="1771620" cy="546564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72571" y="4958927"/>
            <a:ext cx="1691259" cy="521771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42519" y="3160524"/>
            <a:ext cx="1796638" cy="554282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78453" y="5857194"/>
            <a:ext cx="3485550" cy="38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4015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468331" y="198448"/>
            <a:ext cx="63758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Times New Roman"/>
                <a:cs typeface="Times New Roman"/>
              </a:rPr>
              <a:t>Recall</a:t>
            </a:r>
            <a:r>
              <a:rPr lang="en-US" sz="3600" dirty="0" smtClean="0">
                <a:latin typeface="Times New Roman"/>
                <a:cs typeface="Times New Roman"/>
              </a:rPr>
              <a:t>: </a:t>
            </a:r>
            <a:r>
              <a:rPr lang="en-US" sz="3600" dirty="0" smtClean="0">
                <a:latin typeface="Times New Roman"/>
                <a:cs typeface="Times New Roman"/>
              </a:rPr>
              <a:t>Parameter Index Matrices</a:t>
            </a:r>
            <a:endParaRPr lang="en-US" sz="3600" dirty="0">
              <a:latin typeface="Times New Roman"/>
              <a:cs typeface="Times New Roman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63806" y="1289232"/>
            <a:ext cx="77186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 err="1" smtClean="0">
                <a:latin typeface="Times New Roman"/>
                <a:cs typeface="Times New Roman"/>
              </a:rPr>
              <a:t>node.par</a:t>
            </a:r>
            <a:r>
              <a:rPr lang="en-US" sz="2200" dirty="0" smtClean="0">
                <a:latin typeface="Times New Roman"/>
                <a:cs typeface="Times New Roman"/>
              </a:rPr>
              <a:t> (</a:t>
            </a:r>
            <a:r>
              <a:rPr lang="en-US" sz="2200" b="1" dirty="0" err="1" smtClean="0">
                <a:latin typeface="Symbol" charset="2"/>
                <a:cs typeface="Symbol" charset="2"/>
              </a:rPr>
              <a:t>h</a:t>
            </a:r>
            <a:r>
              <a:rPr lang="en-US" sz="2200" b="1" baseline="-25000" dirty="0" err="1" smtClean="0">
                <a:latin typeface="Symbol" charset="2"/>
                <a:cs typeface="Symbol" charset="2"/>
              </a:rPr>
              <a:t>t</a:t>
            </a:r>
            <a:r>
              <a:rPr lang="en-US" sz="2200" dirty="0" smtClean="0">
                <a:latin typeface="Times New Roman"/>
                <a:cs typeface="Times New Roman"/>
              </a:rPr>
              <a:t>) </a:t>
            </a:r>
            <a:r>
              <a:rPr lang="en-US" sz="2200" dirty="0" smtClean="0">
                <a:latin typeface="Times New Roman"/>
                <a:cs typeface="Times New Roman"/>
              </a:rPr>
              <a:t>for the “weird” triangle model:</a:t>
            </a:r>
            <a:endParaRPr lang="en-US" sz="2200" dirty="0">
              <a:latin typeface="Times New Roman"/>
              <a:cs typeface="Times New Roman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63806" y="3703938"/>
            <a:ext cx="77186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 err="1" smtClean="0">
                <a:latin typeface="Times New Roman"/>
                <a:cs typeface="Times New Roman"/>
              </a:rPr>
              <a:t>edge.par</a:t>
            </a:r>
            <a:r>
              <a:rPr lang="en-US" sz="2200" dirty="0" smtClean="0">
                <a:latin typeface="Times New Roman"/>
                <a:cs typeface="Times New Roman"/>
              </a:rPr>
              <a:t> (</a:t>
            </a:r>
            <a:r>
              <a:rPr lang="en-US" sz="2200" dirty="0" err="1" smtClean="0">
                <a:latin typeface="Symbol" charset="2"/>
                <a:cs typeface="Symbol" charset="2"/>
              </a:rPr>
              <a:t>e</a:t>
            </a:r>
            <a:r>
              <a:rPr lang="en-US" sz="2200" baseline="-25000" dirty="0" err="1" smtClean="0">
                <a:latin typeface="Symbol" charset="2"/>
                <a:cs typeface="Symbol" charset="2"/>
              </a:rPr>
              <a:t>w</a:t>
            </a:r>
            <a:r>
              <a:rPr lang="en-US" sz="2200" dirty="0" smtClean="0">
                <a:latin typeface="Times New Roman"/>
                <a:cs typeface="Times New Roman"/>
              </a:rPr>
              <a:t>) </a:t>
            </a:r>
            <a:r>
              <a:rPr lang="en-US" sz="2200" dirty="0" smtClean="0">
                <a:latin typeface="Times New Roman"/>
                <a:cs typeface="Times New Roman"/>
              </a:rPr>
              <a:t>for the “weird” triangle model:</a:t>
            </a:r>
            <a:endParaRPr lang="en-US" sz="2200" dirty="0">
              <a:latin typeface="Times New Roman"/>
              <a:cs typeface="Times New Roman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854086" y="2160707"/>
            <a:ext cx="4306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baseline="-25000" dirty="0" smtClean="0">
                <a:latin typeface="Times New Roman"/>
                <a:cs typeface="Times New Roman"/>
              </a:rPr>
              <a:t>1</a:t>
            </a:r>
            <a:endParaRPr lang="en-US" baseline="-25000" dirty="0"/>
          </a:p>
        </p:txBody>
      </p:sp>
      <p:sp>
        <p:nvSpPr>
          <p:cNvPr id="30" name="Rectangle 29"/>
          <p:cNvSpPr/>
          <p:nvPr/>
        </p:nvSpPr>
        <p:spPr>
          <a:xfrm>
            <a:off x="4847750" y="2524787"/>
            <a:ext cx="4306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baseline="-25000" dirty="0" smtClean="0">
                <a:latin typeface="Times New Roman"/>
                <a:cs typeface="Times New Roman"/>
              </a:rPr>
              <a:t>2</a:t>
            </a:r>
            <a:endParaRPr lang="en-US" baseline="-25000" dirty="0"/>
          </a:p>
        </p:txBody>
      </p:sp>
      <p:sp>
        <p:nvSpPr>
          <p:cNvPr id="31" name="Rectangle 30"/>
          <p:cNvSpPr/>
          <p:nvPr/>
        </p:nvSpPr>
        <p:spPr>
          <a:xfrm>
            <a:off x="4854642" y="2915327"/>
            <a:ext cx="4306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baseline="-25000" dirty="0" smtClean="0">
                <a:latin typeface="Times New Roman"/>
                <a:cs typeface="Times New Roman"/>
              </a:rPr>
              <a:t>3</a:t>
            </a:r>
            <a:endParaRPr lang="en-US" baseline="-25000" dirty="0"/>
          </a:p>
        </p:txBody>
      </p:sp>
      <p:sp>
        <p:nvSpPr>
          <p:cNvPr id="32" name="Rectangle 31"/>
          <p:cNvSpPr/>
          <p:nvPr/>
        </p:nvSpPr>
        <p:spPr>
          <a:xfrm>
            <a:off x="4814958" y="1762258"/>
            <a:ext cx="12694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err="1" smtClean="0">
                <a:latin typeface="Times New Roman"/>
                <a:cs typeface="Times New Roman"/>
              </a:rPr>
              <a:t>s</a:t>
            </a:r>
            <a:r>
              <a:rPr lang="en-US" i="1" baseline="-25000" dirty="0" err="1" smtClean="0">
                <a:latin typeface="Times New Roman"/>
                <a:cs typeface="Times New Roman"/>
              </a:rPr>
              <a:t>X</a:t>
            </a:r>
            <a:r>
              <a:rPr lang="en-US" baseline="-25000" dirty="0" err="1" smtClean="0">
                <a:latin typeface="Times New Roman"/>
                <a:cs typeface="Times New Roman"/>
              </a:rPr>
              <a:t>i</a:t>
            </a:r>
            <a:r>
              <a:rPr lang="en-US" dirty="0" smtClean="0">
                <a:latin typeface="Times New Roman"/>
                <a:cs typeface="Times New Roman"/>
              </a:rPr>
              <a:t>= </a:t>
            </a:r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 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3888998" y="4823940"/>
            <a:ext cx="4947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baseline="-25000" dirty="0" smtClean="0">
                <a:latin typeface="Times New Roman"/>
                <a:cs typeface="Times New Roman"/>
              </a:rPr>
              <a:t>1</a:t>
            </a:r>
            <a:r>
              <a:rPr lang="en-US" dirty="0" smtClean="0">
                <a:latin typeface="Times New Roman"/>
                <a:cs typeface="Times New Roman"/>
              </a:rPr>
              <a:t>: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4478398" y="4200975"/>
            <a:ext cx="4947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baseline="-25000" dirty="0" smtClean="0">
                <a:latin typeface="Times New Roman"/>
                <a:cs typeface="Times New Roman"/>
              </a:rPr>
              <a:t>2</a:t>
            </a:r>
            <a:r>
              <a:rPr lang="en-US" dirty="0" smtClean="0">
                <a:latin typeface="Times New Roman"/>
                <a:cs typeface="Times New Roman"/>
              </a:rPr>
              <a:t>: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4217076" y="4831909"/>
            <a:ext cx="390364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</a:t>
            </a:r>
          </a:p>
          <a:p>
            <a:endParaRPr lang="en-US" sz="1400" dirty="0" smtClean="0">
              <a:latin typeface="Wingdings"/>
              <a:ea typeface="Wingdings"/>
              <a:cs typeface="Wingdings"/>
              <a:sym typeface="Wingdings"/>
            </a:endParaRPr>
          </a:p>
          <a:p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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4548565" y="4490927"/>
            <a:ext cx="8268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 </a:t>
            </a:r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5575846" y="4830810"/>
            <a:ext cx="4947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baseline="-25000" dirty="0" smtClean="0">
                <a:latin typeface="Times New Roman"/>
                <a:cs typeface="Times New Roman"/>
              </a:rPr>
              <a:t>1</a:t>
            </a:r>
            <a:r>
              <a:rPr lang="en-US" dirty="0" smtClean="0">
                <a:latin typeface="Times New Roman"/>
                <a:cs typeface="Times New Roman"/>
              </a:rPr>
              <a:t>: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6191702" y="4207845"/>
            <a:ext cx="4947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baseline="-25000" dirty="0" smtClean="0">
                <a:latin typeface="Times New Roman"/>
                <a:cs typeface="Times New Roman"/>
              </a:rPr>
              <a:t>3</a:t>
            </a:r>
            <a:r>
              <a:rPr lang="en-US" dirty="0" smtClean="0">
                <a:latin typeface="Times New Roman"/>
                <a:cs typeface="Times New Roman"/>
              </a:rPr>
              <a:t>:</a:t>
            </a:r>
            <a:endParaRPr lang="en-US" dirty="0"/>
          </a:p>
        </p:txBody>
      </p:sp>
      <p:sp>
        <p:nvSpPr>
          <p:cNvPr id="39" name="Rectangle 38"/>
          <p:cNvSpPr/>
          <p:nvPr/>
        </p:nvSpPr>
        <p:spPr>
          <a:xfrm>
            <a:off x="5903924" y="4838779"/>
            <a:ext cx="390364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</a:t>
            </a:r>
          </a:p>
          <a:p>
            <a:endParaRPr lang="en-US" sz="1400" dirty="0" smtClean="0">
              <a:latin typeface="Wingdings"/>
              <a:ea typeface="Wingdings"/>
              <a:cs typeface="Wingdings"/>
              <a:sym typeface="Wingdings"/>
            </a:endParaRPr>
          </a:p>
          <a:p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</a:t>
            </a:r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6261869" y="4497797"/>
            <a:ext cx="8268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 </a:t>
            </a:r>
            <a:endParaRPr lang="en-US" dirty="0"/>
          </a:p>
        </p:txBody>
      </p:sp>
      <p:sp>
        <p:nvSpPr>
          <p:cNvPr id="41" name="Rectangle 40"/>
          <p:cNvSpPr/>
          <p:nvPr/>
        </p:nvSpPr>
        <p:spPr>
          <a:xfrm>
            <a:off x="7236238" y="4837680"/>
            <a:ext cx="4947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baseline="-25000" dirty="0" smtClean="0">
                <a:latin typeface="Times New Roman"/>
                <a:cs typeface="Times New Roman"/>
              </a:rPr>
              <a:t>2</a:t>
            </a:r>
            <a:r>
              <a:rPr lang="en-US" dirty="0" smtClean="0">
                <a:latin typeface="Times New Roman"/>
                <a:cs typeface="Times New Roman"/>
              </a:rPr>
              <a:t>:</a:t>
            </a:r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7852094" y="4214715"/>
            <a:ext cx="4947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baseline="-25000" dirty="0" smtClean="0">
                <a:latin typeface="Times New Roman"/>
                <a:cs typeface="Times New Roman"/>
              </a:rPr>
              <a:t>3</a:t>
            </a:r>
            <a:r>
              <a:rPr lang="en-US" dirty="0" smtClean="0">
                <a:latin typeface="Times New Roman"/>
                <a:cs typeface="Times New Roman"/>
              </a:rPr>
              <a:t>:</a:t>
            </a:r>
            <a:endParaRPr lang="en-US" dirty="0"/>
          </a:p>
        </p:txBody>
      </p:sp>
      <p:sp>
        <p:nvSpPr>
          <p:cNvPr id="43" name="Rectangle 42"/>
          <p:cNvSpPr/>
          <p:nvPr/>
        </p:nvSpPr>
        <p:spPr>
          <a:xfrm>
            <a:off x="7590772" y="4845649"/>
            <a:ext cx="390364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</a:t>
            </a:r>
          </a:p>
          <a:p>
            <a:endParaRPr lang="en-US" sz="1400" dirty="0" smtClean="0">
              <a:latin typeface="Wingdings"/>
              <a:ea typeface="Wingdings"/>
              <a:cs typeface="Wingdings"/>
              <a:sym typeface="Wingdings"/>
            </a:endParaRPr>
          </a:p>
          <a:p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</a:t>
            </a:r>
            <a:endParaRPr lang="en-US" dirty="0"/>
          </a:p>
        </p:txBody>
      </p:sp>
      <p:sp>
        <p:nvSpPr>
          <p:cNvPr id="44" name="Rectangle 43"/>
          <p:cNvSpPr/>
          <p:nvPr/>
        </p:nvSpPr>
        <p:spPr>
          <a:xfrm>
            <a:off x="7922261" y="4504667"/>
            <a:ext cx="8268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 </a:t>
            </a:r>
            <a:endParaRPr lang="en-US" dirty="0"/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4284" y="2160707"/>
            <a:ext cx="3143345" cy="106138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77" y="4748335"/>
            <a:ext cx="9071268" cy="1013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9732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latin typeface="Times New Roman"/>
                <a:cs typeface="Times New Roman"/>
              </a:rPr>
              <a:t>The variable </a:t>
            </a:r>
            <a:r>
              <a:rPr lang="en-US" sz="2400" i="1" dirty="0" smtClean="0">
                <a:latin typeface="Times New Roman"/>
                <a:cs typeface="Times New Roman"/>
              </a:rPr>
              <a:t>X</a:t>
            </a:r>
            <a:r>
              <a:rPr lang="en-US" sz="24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400" dirty="0" smtClean="0">
                <a:latin typeface="Times New Roman"/>
                <a:cs typeface="Times New Roman"/>
              </a:rPr>
              <a:t> are discrete but can take on any number of states (levels) </a:t>
            </a:r>
            <a:r>
              <a:rPr lang="en-US" sz="2400" i="1" dirty="0" err="1" smtClean="0">
                <a:latin typeface="Times New Roman"/>
                <a:cs typeface="Times New Roman"/>
              </a:rPr>
              <a:t>s</a:t>
            </a:r>
            <a:r>
              <a:rPr lang="en-US" sz="2400" i="1" baseline="-25000" dirty="0" err="1" smtClean="0">
                <a:latin typeface="Times New Roman"/>
                <a:cs typeface="Times New Roman"/>
              </a:rPr>
              <a:t>i</a:t>
            </a:r>
            <a:endParaRPr lang="en-US" sz="2400" i="1" baseline="-25000" dirty="0" smtClean="0">
              <a:latin typeface="Times New Roman"/>
              <a:cs typeface="Times New Roman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153068" y="1411379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err="1" smtClean="0">
                <a:latin typeface="Times New Roman"/>
                <a:cs typeface="Times New Roman"/>
              </a:rPr>
              <a:t>Ising</a:t>
            </a:r>
            <a:r>
              <a:rPr lang="en-US" sz="2200" dirty="0" smtClean="0">
                <a:latin typeface="Times New Roman"/>
                <a:cs typeface="Times New Roman"/>
              </a:rPr>
              <a:t>-like model: Two possible states: {</a:t>
            </a:r>
            <a:r>
              <a:rPr lang="en-US" sz="2200" i="1" dirty="0" smtClean="0">
                <a:latin typeface="Times New Roman"/>
                <a:cs typeface="Times New Roman"/>
              </a:rPr>
              <a:t>s</a:t>
            </a:r>
            <a:r>
              <a:rPr lang="en-US" sz="2200" baseline="-25000" dirty="0" smtClean="0">
                <a:latin typeface="Times New Roman"/>
                <a:cs typeface="Times New Roman"/>
              </a:rPr>
              <a:t>1</a:t>
            </a:r>
            <a:r>
              <a:rPr lang="en-US" sz="2200" dirty="0" smtClean="0">
                <a:latin typeface="Times New Roman"/>
                <a:cs typeface="Times New Roman"/>
              </a:rPr>
              <a:t>, </a:t>
            </a:r>
            <a:r>
              <a:rPr lang="en-US" sz="2200" i="1" dirty="0" smtClean="0">
                <a:latin typeface="Times New Roman"/>
                <a:cs typeface="Times New Roman"/>
              </a:rPr>
              <a:t>s</a:t>
            </a:r>
            <a:r>
              <a:rPr lang="en-US" sz="2200" baseline="-25000" dirty="0" smtClean="0">
                <a:latin typeface="Times New Roman"/>
                <a:cs typeface="Times New Roman"/>
              </a:rPr>
              <a:t>2</a:t>
            </a:r>
            <a:r>
              <a:rPr lang="en-US" sz="2200" dirty="0" smtClean="0">
                <a:latin typeface="Times New Roman"/>
                <a:cs typeface="Times New Roman"/>
              </a:rPr>
              <a:t>}</a:t>
            </a:r>
          </a:p>
          <a:p>
            <a:r>
              <a:rPr lang="en-US" sz="2200" dirty="0" smtClean="0">
                <a:latin typeface="Times New Roman"/>
                <a:cs typeface="Times New Roman"/>
              </a:rPr>
              <a:t>Potts-like model: More than two possible states {</a:t>
            </a:r>
            <a:r>
              <a:rPr lang="en-US" sz="2200" i="1" dirty="0" smtClean="0">
                <a:latin typeface="Times New Roman"/>
                <a:cs typeface="Times New Roman"/>
              </a:rPr>
              <a:t>s</a:t>
            </a:r>
            <a:r>
              <a:rPr lang="en-US" sz="2200" baseline="-25000" dirty="0" smtClean="0">
                <a:latin typeface="Times New Roman"/>
                <a:cs typeface="Times New Roman"/>
              </a:rPr>
              <a:t>1</a:t>
            </a:r>
            <a:r>
              <a:rPr lang="en-US" sz="2200" dirty="0" smtClean="0">
                <a:latin typeface="Times New Roman"/>
                <a:cs typeface="Times New Roman"/>
              </a:rPr>
              <a:t>, </a:t>
            </a:r>
            <a:r>
              <a:rPr lang="en-US" sz="2200" i="1" dirty="0" smtClean="0">
                <a:latin typeface="Times New Roman"/>
                <a:cs typeface="Times New Roman"/>
              </a:rPr>
              <a:t>s</a:t>
            </a:r>
            <a:r>
              <a:rPr lang="en-US" sz="2200" baseline="-25000" dirty="0" smtClean="0">
                <a:latin typeface="Times New Roman"/>
                <a:cs typeface="Times New Roman"/>
              </a:rPr>
              <a:t>2</a:t>
            </a:r>
            <a:r>
              <a:rPr lang="en-US" sz="2200" dirty="0" smtClean="0">
                <a:latin typeface="Times New Roman"/>
                <a:cs typeface="Times New Roman"/>
              </a:rPr>
              <a:t>, …, </a:t>
            </a:r>
            <a:r>
              <a:rPr lang="en-US" sz="2200" i="1" dirty="0" err="1" smtClean="0">
                <a:latin typeface="Times New Roman"/>
                <a:cs typeface="Times New Roman"/>
              </a:rPr>
              <a:t>s</a:t>
            </a:r>
            <a:r>
              <a:rPr lang="en-US" sz="2200" baseline="-25000" dirty="0" err="1" smtClean="0">
                <a:latin typeface="Times New Roman"/>
                <a:cs typeface="Times New Roman"/>
              </a:rPr>
              <a:t>m</a:t>
            </a:r>
            <a:r>
              <a:rPr lang="en-US" sz="2200" dirty="0" smtClean="0">
                <a:latin typeface="Times New Roman"/>
                <a:cs typeface="Times New Roman"/>
              </a:rPr>
              <a:t>}</a:t>
            </a:r>
          </a:p>
          <a:p>
            <a:endParaRPr lang="en-US" sz="2200" dirty="0" smtClean="0">
              <a:latin typeface="Times New Roman"/>
              <a:cs typeface="Times New Roman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639901" y="2384446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latin typeface="Times New Roman"/>
                <a:cs typeface="Times New Roman"/>
              </a:rPr>
              <a:t>To computationally operational-</a:t>
            </a:r>
            <a:r>
              <a:rPr lang="en-US" sz="2400" dirty="0" err="1" smtClean="0">
                <a:latin typeface="Times New Roman"/>
                <a:cs typeface="Times New Roman"/>
              </a:rPr>
              <a:t>ize</a:t>
            </a:r>
            <a:r>
              <a:rPr lang="en-US" sz="2400" dirty="0" smtClean="0">
                <a:latin typeface="Times New Roman"/>
                <a:cs typeface="Times New Roman"/>
              </a:rPr>
              <a:t> these ideas, it is convenient to define a “</a:t>
            </a:r>
            <a:r>
              <a:rPr lang="en-US" sz="2400" b="1" dirty="0" smtClean="0">
                <a:latin typeface="Times New Roman"/>
                <a:cs typeface="Times New Roman"/>
              </a:rPr>
              <a:t>feature function</a:t>
            </a:r>
            <a:r>
              <a:rPr lang="en-US" sz="2400" dirty="0" smtClean="0">
                <a:latin typeface="Times New Roman"/>
                <a:cs typeface="Times New Roman"/>
              </a:rPr>
              <a:t>”</a:t>
            </a:r>
            <a:endParaRPr lang="en-US" sz="2400" i="1" baseline="-25000" dirty="0" smtClean="0">
              <a:latin typeface="Times New Roman"/>
              <a:cs typeface="Times New Roman"/>
            </a:endParaRP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1383990" y="5398095"/>
            <a:ext cx="7569228" cy="50147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 is a vector function which acts like a switch; </a:t>
            </a:r>
            <a:r>
              <a:rPr lang="en-US" sz="2200" b="1" dirty="0" smtClean="0">
                <a:latin typeface="Times New Roman"/>
                <a:cs typeface="Times New Roman"/>
              </a:rPr>
              <a:t>indicator function</a:t>
            </a: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1383990" y="4847345"/>
            <a:ext cx="5582253" cy="5014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 smtClean="0">
                <a:latin typeface="Times New Roman"/>
                <a:cs typeface="Times New Roman"/>
              </a:rPr>
              <a:t>w</a:t>
            </a:r>
            <a:r>
              <a:rPr lang="en-US" sz="2200" dirty="0" smtClean="0">
                <a:latin typeface="Times New Roman"/>
                <a:cs typeface="Times New Roman"/>
              </a:rPr>
              <a:t> is a vector of weights for each state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0765" y="3424647"/>
            <a:ext cx="5992794" cy="1207226"/>
          </a:xfrm>
          <a:prstGeom prst="rect">
            <a:avLst/>
          </a:prstGeom>
        </p:spPr>
      </p:pic>
      <p:sp>
        <p:nvSpPr>
          <p:cNvPr id="20" name="Content Placeholder 2"/>
          <p:cNvSpPr txBox="1">
            <a:spLocks/>
          </p:cNvSpPr>
          <p:nvPr/>
        </p:nvSpPr>
        <p:spPr>
          <a:xfrm>
            <a:off x="1895497" y="5871222"/>
            <a:ext cx="5776350" cy="5014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 smtClean="0">
                <a:latin typeface="Times New Roman"/>
                <a:cs typeface="Times New Roman"/>
              </a:rPr>
              <a:t>I</a:t>
            </a:r>
            <a:r>
              <a:rPr lang="en-US" sz="1800" dirty="0" smtClean="0">
                <a:latin typeface="Times New Roman"/>
                <a:cs typeface="Times New Roman"/>
              </a:rPr>
              <a:t> selects out the weight for the state </a:t>
            </a:r>
            <a:r>
              <a:rPr lang="en-US" sz="1800" i="1" dirty="0" smtClean="0">
                <a:latin typeface="Times New Roman"/>
                <a:cs typeface="Times New Roman"/>
              </a:rPr>
              <a:t>X</a:t>
            </a:r>
            <a:r>
              <a:rPr lang="en-US" sz="18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1800" dirty="0" smtClean="0">
                <a:latin typeface="Times New Roman"/>
                <a:cs typeface="Times New Roman"/>
              </a:rPr>
              <a:t>  </a:t>
            </a:r>
            <a:r>
              <a:rPr lang="en-US" sz="1800" dirty="0">
                <a:latin typeface="Times New Roman"/>
                <a:cs typeface="Times New Roman"/>
              </a:rPr>
              <a:t>=</a:t>
            </a:r>
            <a:r>
              <a:rPr lang="en-US" sz="1800" dirty="0" smtClean="0">
                <a:latin typeface="Times New Roman"/>
                <a:cs typeface="Times New Roman"/>
              </a:rPr>
              <a:t> </a:t>
            </a:r>
            <a:r>
              <a:rPr lang="en-US" sz="1800" i="1" dirty="0" err="1" smtClean="0">
                <a:latin typeface="Times New Roman"/>
                <a:cs typeface="Times New Roman"/>
              </a:rPr>
              <a:t>s</a:t>
            </a:r>
            <a:r>
              <a:rPr lang="en-US" sz="1800" i="1" baseline="-25000" dirty="0" err="1" smtClean="0">
                <a:latin typeface="Times New Roman"/>
                <a:cs typeface="Times New Roman"/>
              </a:rPr>
              <a:t>Xi</a:t>
            </a:r>
            <a:endParaRPr lang="en-US" sz="1800" i="1" baseline="-25000" dirty="0" smtClean="0">
              <a:latin typeface="Times New Roman"/>
              <a:cs typeface="Times New Roman"/>
            </a:endParaRPr>
          </a:p>
        </p:txBody>
      </p:sp>
      <p:sp>
        <p:nvSpPr>
          <p:cNvPr id="21" name="Content Placeholder 2"/>
          <p:cNvSpPr txBox="1">
            <a:spLocks/>
          </p:cNvSpPr>
          <p:nvPr/>
        </p:nvSpPr>
        <p:spPr>
          <a:xfrm>
            <a:off x="423360" y="6359871"/>
            <a:ext cx="8529858" cy="4333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 smtClean="0">
                <a:latin typeface="Times New Roman"/>
                <a:cs typeface="Times New Roman"/>
              </a:rPr>
              <a:t>In physics, feature functions are related to </a:t>
            </a:r>
            <a:r>
              <a:rPr lang="en-US" sz="1800" dirty="0" err="1" smtClean="0">
                <a:latin typeface="Times New Roman"/>
                <a:cs typeface="Times New Roman"/>
              </a:rPr>
              <a:t>spinors</a:t>
            </a:r>
            <a:r>
              <a:rPr lang="en-US" sz="1800" dirty="0" smtClean="0">
                <a:latin typeface="Times New Roman"/>
                <a:cs typeface="Times New Roman"/>
              </a:rPr>
              <a:t> which have a deep mathematical theory</a:t>
            </a:r>
            <a:endParaRPr lang="en-US" sz="1800" baseline="-25000" dirty="0" smtClean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9883087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4" grpId="0"/>
      <p:bldP spid="15" grpId="0"/>
      <p:bldP spid="19" grpId="0"/>
      <p:bldP spid="20" grpId="0"/>
      <p:bldP spid="21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641319" y="444019"/>
            <a:ext cx="7800150" cy="15774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latin typeface="Times New Roman"/>
                <a:cs typeface="Times New Roman"/>
              </a:rPr>
              <a:t>L</a:t>
            </a:r>
            <a:r>
              <a:rPr lang="en-US" sz="2200" dirty="0" smtClean="0">
                <a:latin typeface="Times New Roman"/>
                <a:cs typeface="Times New Roman"/>
              </a:rPr>
              <a:t>ets compute the conditiona</a:t>
            </a:r>
            <a:r>
              <a:rPr lang="en-US" sz="2200" dirty="0" smtClean="0">
                <a:latin typeface="Times New Roman"/>
                <a:cs typeface="Times New Roman"/>
              </a:rPr>
              <a:t>l energies by hand using the feature formulation. This is tedious, but will make the need for the </a:t>
            </a:r>
            <a:r>
              <a:rPr lang="en-US" sz="2200" b="1" dirty="0" smtClean="0">
                <a:latin typeface="Times New Roman"/>
                <a:cs typeface="Times New Roman"/>
              </a:rPr>
              <a:t>Note</a:t>
            </a:r>
            <a:r>
              <a:rPr lang="en-US" sz="2200" dirty="0" smtClean="0">
                <a:latin typeface="Times New Roman"/>
                <a:cs typeface="Times New Roman"/>
              </a:rPr>
              <a:t> stipulated on slide 86 apparent. Use the formulas on slides 46-48 and 87 to help.</a:t>
            </a:r>
            <a:endParaRPr lang="en-US" sz="2200" dirty="0" smtClean="0">
              <a:latin typeface="Times New Roman"/>
              <a:cs typeface="Times New Roman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318" y="3222782"/>
            <a:ext cx="3098620" cy="234674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7248" y="2551669"/>
            <a:ext cx="4339657" cy="396031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70936" y="2021442"/>
            <a:ext cx="73424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Taking a look at the sample these are the </a:t>
            </a:r>
            <a:r>
              <a:rPr lang="en-US" sz="2000" b="1" dirty="0" smtClean="0">
                <a:latin typeface="Symbol" charset="2"/>
                <a:cs typeface="Symbol" charset="2"/>
              </a:rPr>
              <a:t>q</a:t>
            </a:r>
            <a:r>
              <a:rPr lang="en-US" sz="2000" dirty="0" smtClean="0">
                <a:latin typeface="Times New Roman"/>
                <a:cs typeface="Times New Roman"/>
              </a:rPr>
              <a:t> components we’ll need: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2359658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92771"/>
            <a:ext cx="9144000" cy="141248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52742"/>
            <a:ext cx="9144000" cy="141248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55722"/>
            <a:ext cx="9144000" cy="2676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0898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9451"/>
            <a:ext cx="9144000" cy="140676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30500"/>
            <a:ext cx="9144000" cy="139533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966900"/>
            <a:ext cx="9144000" cy="1406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401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0578"/>
            <a:ext cx="9144000" cy="141248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17800"/>
            <a:ext cx="9144000" cy="141248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821370"/>
            <a:ext cx="9144000" cy="1406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7212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1283"/>
            <a:ext cx="9144000" cy="141248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17800"/>
            <a:ext cx="9144000" cy="141248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855870"/>
            <a:ext cx="9144000" cy="1412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017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41319" y="444020"/>
            <a:ext cx="7800150" cy="5019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Now l</a:t>
            </a:r>
            <a:r>
              <a:rPr lang="en-US" sz="2200" dirty="0" smtClean="0">
                <a:latin typeface="Times New Roman"/>
                <a:cs typeface="Times New Roman"/>
              </a:rPr>
              <a:t>ets use the functionality of </a:t>
            </a:r>
            <a:r>
              <a:rPr lang="en-US" sz="2200" dirty="0" err="1" smtClean="0">
                <a:latin typeface="Times New Roman"/>
                <a:cs typeface="Times New Roman"/>
              </a:rPr>
              <a:t>CRFutil</a:t>
            </a:r>
            <a:r>
              <a:rPr lang="en-US" sz="2200" dirty="0" smtClean="0">
                <a:latin typeface="Times New Roman"/>
                <a:cs typeface="Times New Roman"/>
              </a:rPr>
              <a:t> to do the same thing:</a:t>
            </a:r>
            <a:endParaRPr lang="en-US" sz="2200" dirty="0" smtClean="0">
              <a:latin typeface="Times New Roman"/>
              <a:cs typeface="Times New Roman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04247" y="1166729"/>
            <a:ext cx="8638024" cy="5293758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library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Graph formula: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~A:B:C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result="matrix")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&lt;- 2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make.crf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make.features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make.par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6)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Parameterization: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fitc$node.par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[1,1,] &lt;- 1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fitc$node.par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[2,1,] &lt;- 2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fitc$node.par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[3,1,] &lt;- 2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[[1]][1,1,1] &lt;- 3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[[1]][2,2,1] &lt;- 3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[[2]][1,1,1] &lt;- 2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[[2]][2,2,1] &lt;- 4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[[3]][1,1,1] &lt;- 5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[[3]][2,2,1] &lt;-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6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s1&lt;-1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s2&lt;-2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f0 &lt;- function(y){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(c((y==1),(y==2)))}  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Feature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function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25593537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4247" y="333239"/>
            <a:ext cx="8638024" cy="6124752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solidFill>
                  <a:schemeClr val="bg1"/>
                </a:solidFill>
                <a:latin typeface="Courier"/>
                <a:cs typeface="Courier"/>
              </a:rPr>
              <a:t>configs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c(1,1,1),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c(1,2,1),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c(2,2,1),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c(2,2,2)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# Make up a test parameter </a:t>
            </a:r>
            <a:r>
              <a:rPr lang="en-US" sz="1400" dirty="0" smtClean="0">
                <a:solidFill>
                  <a:srgbClr val="FFFF00"/>
                </a:solidFill>
                <a:latin typeface="Courier"/>
                <a:cs typeface="Courier"/>
              </a:rPr>
              <a:t>vector with theta_1 = 1, theta_2 = 2, </a:t>
            </a:r>
            <a:r>
              <a:rPr lang="en-US" sz="1400" dirty="0" err="1" smtClean="0">
                <a:solidFill>
                  <a:srgbClr val="FFFF00"/>
                </a:solidFill>
                <a:latin typeface="Courier"/>
                <a:cs typeface="Courier"/>
              </a:rPr>
              <a:t>etc</a:t>
            </a:r>
            <a:r>
              <a:rPr lang="en-US" sz="1400" dirty="0" smtClean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theta 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&lt;- c(1,2,3,4,5,6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fitc$par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&lt;- theta</a:t>
            </a: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jk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make.pots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parms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fitc$par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endParaRPr lang="en-US" sz="14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               </a:t>
            </a:r>
            <a:r>
              <a:rPr lang="en-US" sz="1400" dirty="0" err="1" smtClean="0">
                <a:solidFill>
                  <a:schemeClr val="bg1"/>
                </a:solidFill>
                <a:latin typeface="Courier"/>
                <a:cs typeface="Courier"/>
              </a:rPr>
              <a:t>rescaleQ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=F,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replaceQ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=T, format = "regular",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printQ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=T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xn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4 </a:t>
            </a:r>
            <a:r>
              <a:rPr lang="en-US" sz="1400" dirty="0" smtClean="0">
                <a:solidFill>
                  <a:srgbClr val="FFFF00"/>
                </a:solidFill>
                <a:latin typeface="Courier"/>
                <a:cs typeface="Courier"/>
              </a:rPr>
              <a:t># Configuration number</a:t>
            </a:r>
            <a:endParaRPr lang="en-US" sz="14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cn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3 </a:t>
            </a:r>
            <a:r>
              <a:rPr lang="en-US" sz="1400" dirty="0" smtClean="0">
                <a:solidFill>
                  <a:srgbClr val="FFFF00"/>
                </a:solidFill>
                <a:latin typeface="Courier"/>
                <a:cs typeface="Courier"/>
              </a:rPr>
              <a:t># Conditional node number</a:t>
            </a:r>
          </a:p>
          <a:p>
            <a:endParaRPr lang="en-US" sz="1400" dirty="0" smtClean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400" dirty="0" smtClean="0">
                <a:solidFill>
                  <a:srgbClr val="FFFF00"/>
                </a:solidFill>
                <a:latin typeface="Courier"/>
                <a:cs typeface="Courier"/>
              </a:rPr>
              <a:t># Feature formulation of conditional energy:</a:t>
            </a:r>
            <a:endParaRPr lang="en-US" sz="14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conditional.config.energy2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400" dirty="0" err="1" smtClean="0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configs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xn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,]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condition.element.number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cn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=f0,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printQ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=FALSE)</a:t>
            </a:r>
          </a:p>
          <a:p>
            <a:endParaRPr lang="en-US" sz="14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 smtClean="0">
                <a:solidFill>
                  <a:srgbClr val="FFFF00"/>
                </a:solidFill>
                <a:latin typeface="Courier"/>
                <a:cs typeface="Courier"/>
              </a:rPr>
              <a:t># Feature function formulation of conditional energy: </a:t>
            </a:r>
          </a:p>
          <a:p>
            <a:r>
              <a:rPr lang="en-US" sz="1400" dirty="0" smtClean="0">
                <a:solidFill>
                  <a:srgbClr val="FFFF00"/>
                </a:solidFill>
                <a:latin typeface="Courier"/>
                <a:cs typeface="Courier"/>
              </a:rPr>
              <a:t># (should give same as above)</a:t>
            </a:r>
          </a:p>
          <a:p>
            <a:r>
              <a:rPr lang="en-US" sz="1400" dirty="0" err="1" smtClean="0">
                <a:solidFill>
                  <a:schemeClr val="bg1"/>
                </a:solidFill>
                <a:latin typeface="Courier"/>
                <a:cs typeface="Courier"/>
              </a:rPr>
              <a:t>conditional.config.energy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 </a:t>
            </a:r>
            <a:endParaRPr lang="en-US" sz="14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400" dirty="0" err="1" smtClean="0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configs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xn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,], </a:t>
            </a:r>
            <a:endParaRPr lang="en-US" sz="14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400" dirty="0" err="1" smtClean="0">
                <a:solidFill>
                  <a:schemeClr val="bg1"/>
                </a:solidFill>
                <a:latin typeface="Courier"/>
                <a:cs typeface="Courier"/>
              </a:rPr>
              <a:t>condition.element.number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cn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=f0,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printQ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=FALSE)</a:t>
            </a:r>
          </a:p>
          <a:p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5755244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3228" y="1153499"/>
            <a:ext cx="9127463" cy="1615827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# Example calculation to compare with slide 92</a:t>
            </a:r>
          </a:p>
          <a:p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# Examine each conditional energy component by hand: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# X = (1,2,1)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conditional.config.energy2(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c(1,2,1),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condition.element.number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1,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printQ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=FALSE)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c(1,2,1),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1,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c(1,2,1),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1, j = 2,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c(1,2,1),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1, j = 3,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47029"/>
            <a:ext cx="9144000" cy="1643529"/>
          </a:xfrm>
          <a:prstGeom prst="rect">
            <a:avLst/>
          </a:prstGeom>
        </p:spPr>
      </p:pic>
      <p:sp>
        <p:nvSpPr>
          <p:cNvPr id="3" name="Right Brace 2"/>
          <p:cNvSpPr/>
          <p:nvPr/>
        </p:nvSpPr>
        <p:spPr>
          <a:xfrm>
            <a:off x="542357" y="4868569"/>
            <a:ext cx="873062" cy="1021989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>
            <a:off x="1415419" y="5384530"/>
            <a:ext cx="1243451" cy="87316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592734" y="6072477"/>
            <a:ext cx="48793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Based on our parameterization/parameter values, </a:t>
            </a:r>
          </a:p>
          <a:p>
            <a:r>
              <a:rPr lang="en-US" dirty="0" smtClean="0">
                <a:latin typeface="Times New Roman"/>
                <a:cs typeface="Times New Roman"/>
              </a:rPr>
              <a:t>these should sum to the first output.</a:t>
            </a:r>
            <a:endParaRPr lang="en-US" dirty="0">
              <a:latin typeface="Times New Roman"/>
              <a:cs typeface="Times New Roman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6045291" y="6548754"/>
            <a:ext cx="173289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7764959" y="6257697"/>
            <a:ext cx="0" cy="29105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 flipV="1">
            <a:off x="542357" y="4564283"/>
            <a:ext cx="7222602" cy="169341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13502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3228" y="677219"/>
            <a:ext cx="9127463" cy="5847757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# Examine each conditional energy component by hand: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# X = (1,1,1)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conditional.config.energy2(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c(1,1,1),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condition.element.number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1,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printQ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=FALSE)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c(1,1,1),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1,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c(1,1,1),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1, j = 2,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c(1,1,1),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1, j = 3,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conditional.config.energy2(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c(1,1,1),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condition.element.number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2,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printQ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=FALSE)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c(1,1,1),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2,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c(1,1,1),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1, j = 2,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c(1,1,1),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2, j = 3,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conditional.config.energy2(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c(1,1,1),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condition.element.number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3,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printQ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=FALSE)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c(1,1,1),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3,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c(1,1,1),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1, j = 3,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c(1,1,1),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2, j = 3,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endParaRPr lang="en-US" sz="1100" dirty="0" smtClean="0">
              <a:solidFill>
                <a:srgbClr val="FFFF00"/>
              </a:solidFill>
              <a:latin typeface="Courier"/>
              <a:cs typeface="Courier"/>
            </a:endParaRPr>
          </a:p>
          <a:p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# X = (1,2,1)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conditional.config.energy2(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c(1,2,1),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condition.element.number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1,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printQ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=FALSE)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c(1,2,1),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1, 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       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c(1,2,1),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1, j = 2,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c(1,2,1),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1, j = 3,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endParaRPr lang="en-US" sz="11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conditional.config.energy2(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c(1,2,1),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condition.element.number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2,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printQ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=FALSE)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c(1,2,1),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2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,       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c(1,2,1),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1, j = 2,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c(1,2,1),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2, j = 3,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conditional.config.energy2(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c(1,2,1),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condition.element.number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3,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printQ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=FALSE)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c(1,2,1),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3, 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       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c(1,2,1),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1, j = 3,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c(1,2,1),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2, j = 3,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221018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3228" y="505229"/>
            <a:ext cx="9127463" cy="6017034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# Examine each conditional energy component by hand: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X = </a:t>
            </a:r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(2,2,1)</a:t>
            </a:r>
          </a:p>
          <a:p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conditional.config.energy2(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c(2,2,1),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condition.element.number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1,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crf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fitc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=f0,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printQ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=FALSE)</a:t>
            </a:r>
          </a:p>
          <a:p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c(2,2,1),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1,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node.par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fitc$node.par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=f0)</a:t>
            </a:r>
          </a:p>
          <a:p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c(2,2,1),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1, j = 2,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fitc$edge.par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edge.mat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fitc$edges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=f0)</a:t>
            </a:r>
          </a:p>
          <a:p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c(2,2,1),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1, j = 3,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fitc$edge.par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edge.mat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fitc$edges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=f0)</a:t>
            </a:r>
          </a:p>
          <a:p>
            <a:endParaRPr lang="en-US" sz="1100" dirty="0">
              <a:solidFill>
                <a:srgbClr val="FFFFFF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conditional.config.energy2(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c(2,2,1),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condition.element.number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2,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crf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fitc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=f0,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printQ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=FALSE)</a:t>
            </a:r>
          </a:p>
          <a:p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c(2,2,1),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2,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node.par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fitc$node.par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=f0)</a:t>
            </a:r>
          </a:p>
          <a:p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c(2,2,1),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1, j = 2,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fitc$edge.par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edge.mat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fitc$edges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=f0)</a:t>
            </a:r>
          </a:p>
          <a:p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c(2,2,1),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2, j = 3,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fitc$edge.par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edge.mat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fitc$edges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=f0)</a:t>
            </a:r>
          </a:p>
          <a:p>
            <a:endParaRPr lang="en-US" sz="1100" dirty="0">
              <a:solidFill>
                <a:srgbClr val="FFFFFF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conditional.config.energy2(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c(2,2,1),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condition.element.number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3,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crf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fitc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=f0,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printQ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=FALSE)</a:t>
            </a:r>
          </a:p>
          <a:p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c(2,2,1),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3,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node.par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fitc$node.par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=f0)</a:t>
            </a:r>
          </a:p>
          <a:p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c(2,2,1),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1, j = 3,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fitc$edge.par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edge.mat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fitc$edges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=f0)</a:t>
            </a:r>
          </a:p>
          <a:p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c(2,2,1),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2, j = 3,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fitc$edge.par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edge.mat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fitc$edges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=f0)</a:t>
            </a:r>
          </a:p>
          <a:p>
            <a:endParaRPr lang="en-US" sz="1100" dirty="0" smtClean="0">
              <a:solidFill>
                <a:srgbClr val="FFFFFF"/>
              </a:solidFill>
              <a:latin typeface="Courier"/>
              <a:cs typeface="Courier"/>
            </a:endParaRPr>
          </a:p>
          <a:p>
            <a:endParaRPr lang="en-US" sz="1100" dirty="0">
              <a:solidFill>
                <a:srgbClr val="FFFFFF"/>
              </a:solidFill>
              <a:latin typeface="Courier"/>
              <a:cs typeface="Courier"/>
            </a:endParaRPr>
          </a:p>
          <a:p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# X = (2,2,2)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conditional.config.energy2(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c(2,2,2),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condition.element.number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1,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printQ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=FALSE)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c(2,2,2),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1,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c(2,2,2),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1, j = 2,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c(2,2,2),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1, j = 3,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conditional.config.energy2(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c(2,2,2),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condition.element.number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2,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printQ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=FALSE)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c(2,2,2),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2,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c(2,2,2),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1, j = 2,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c(2,2,2),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2, j = 3,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conditional.config.energy2(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c(2,2,2),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condition.element.number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3,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printQ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=FALSE)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c(2,2,2),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3,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c(2,2,2),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1, j = 3,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c(2,2,2),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2, j = 3,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38416072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139082</TotalTime>
  <Words>17294</Words>
  <Application>Microsoft Macintosh PowerPoint</Application>
  <PresentationFormat>On-screen Show (4:3)</PresentationFormat>
  <Paragraphs>1965</Paragraphs>
  <Slides>158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158</vt:i4>
      </vt:variant>
    </vt:vector>
  </HeadingPairs>
  <TitlesOfParts>
    <vt:vector size="159" baseType="lpstr">
      <vt:lpstr>Office Theme</vt:lpstr>
      <vt:lpstr>PowerPoint Presentation</vt:lpstr>
      <vt:lpstr>PowerPoint Presentation</vt:lpstr>
      <vt:lpstr>Markov Random Field Notes Theory and Computation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Expected Results</dc:title>
  <dc:creator>npetraco</dc:creator>
  <cp:lastModifiedBy>npetraco</cp:lastModifiedBy>
  <cp:revision>557</cp:revision>
  <cp:lastPrinted>2018-10-16T14:20:00Z</cp:lastPrinted>
  <dcterms:created xsi:type="dcterms:W3CDTF">2018-06-02T00:44:21Z</dcterms:created>
  <dcterms:modified xsi:type="dcterms:W3CDTF">2018-10-26T01:39:55Z</dcterms:modified>
</cp:coreProperties>
</file>